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8714" r:id="rId1"/>
  </p:sldMasterIdLst>
  <p:notesMasterIdLst>
    <p:notesMasterId r:id="rId21"/>
  </p:notesMasterIdLst>
  <p:handoutMasterIdLst>
    <p:handoutMasterId r:id="rId22"/>
  </p:handoutMasterIdLst>
  <p:sldIdLst>
    <p:sldId id="978" r:id="rId2"/>
    <p:sldId id="979" r:id="rId3"/>
    <p:sldId id="1016" r:id="rId4"/>
    <p:sldId id="991" r:id="rId5"/>
    <p:sldId id="980" r:id="rId6"/>
    <p:sldId id="1025" r:id="rId7"/>
    <p:sldId id="1017" r:id="rId8"/>
    <p:sldId id="1027" r:id="rId9"/>
    <p:sldId id="1024" r:id="rId10"/>
    <p:sldId id="1021" r:id="rId11"/>
    <p:sldId id="996" r:id="rId12"/>
    <p:sldId id="992" r:id="rId13"/>
    <p:sldId id="1001" r:id="rId14"/>
    <p:sldId id="1003" r:id="rId15"/>
    <p:sldId id="1022" r:id="rId16"/>
    <p:sldId id="1015" r:id="rId17"/>
    <p:sldId id="994" r:id="rId18"/>
    <p:sldId id="1010" r:id="rId19"/>
    <p:sldId id="985" r:id="rId20"/>
  </p:sldIdLst>
  <p:sldSz cx="12192000" cy="6858000"/>
  <p:notesSz cx="6997700" cy="92837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" userDrawn="1">
          <p15:clr>
            <a:srgbClr val="A4A3A4"/>
          </p15:clr>
        </p15:guide>
        <p15:guide id="2" pos="7488" userDrawn="1">
          <p15:clr>
            <a:srgbClr val="A4A3A4"/>
          </p15:clr>
        </p15:guide>
        <p15:guide id="3" orient="horz" pos="996">
          <p15:clr>
            <a:srgbClr val="A4A3A4"/>
          </p15:clr>
        </p15:guide>
        <p15:guide id="4" orient="horz" pos="384">
          <p15:clr>
            <a:srgbClr val="A4A3A4"/>
          </p15:clr>
        </p15:guide>
        <p15:guide id="5" pos="336">
          <p15:clr>
            <a:srgbClr val="A4A3A4"/>
          </p15:clr>
        </p15:guide>
        <p15:guide id="6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85" userDrawn="1">
          <p15:clr>
            <a:srgbClr val="A4A3A4"/>
          </p15:clr>
        </p15:guide>
        <p15:guide id="2" pos="2068" userDrawn="1">
          <p15:clr>
            <a:srgbClr val="A4A3A4"/>
          </p15:clr>
        </p15:guide>
        <p15:guide id="3" orient="horz" pos="2925" userDrawn="1">
          <p15:clr>
            <a:srgbClr val="A4A3A4"/>
          </p15:clr>
        </p15:guide>
        <p15:guide id="4" pos="220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BM" initials="A" lastIdx="199" clrIdx="0"/>
  <p:cmAuthor id="1" name="victoriag530" initials="v" lastIdx="175" clrIdx="1"/>
  <p:cmAuthor id="2" name="Tobias Enders" initials="TE" lastIdx="2" clrIdx="2">
    <p:extLst/>
  </p:cmAuthor>
  <p:cmAuthor id="3" name="Maureen Norton" initials="MFN" lastIdx="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DA"/>
    <a:srgbClr val="008ABF"/>
    <a:srgbClr val="83D1F5"/>
    <a:srgbClr val="00649D"/>
    <a:srgbClr val="4F81BD"/>
    <a:srgbClr val="00B2EF"/>
    <a:srgbClr val="83B0DA"/>
    <a:srgbClr val="00B0F0"/>
    <a:srgbClr val="FFFFFF"/>
    <a:srgbClr val="0E7B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53" autoAdjust="0"/>
    <p:restoredTop sz="95238" autoAdjust="0"/>
  </p:normalViewPr>
  <p:slideViewPr>
    <p:cSldViewPr>
      <p:cViewPr varScale="1">
        <p:scale>
          <a:sx n="100" d="100"/>
          <a:sy n="100" d="100"/>
        </p:scale>
        <p:origin x="728" y="168"/>
      </p:cViewPr>
      <p:guideLst>
        <p:guide orient="horz" pos="960"/>
        <p:guide pos="7488"/>
        <p:guide orient="horz" pos="996"/>
        <p:guide orient="horz" pos="384"/>
        <p:guide pos="336"/>
        <p:guide pos="288"/>
      </p:guideLst>
    </p:cSldViewPr>
  </p:slideViewPr>
  <p:outlineViewPr>
    <p:cViewPr>
      <p:scale>
        <a:sx n="33" d="100"/>
        <a:sy n="33" d="100"/>
      </p:scale>
      <p:origin x="0" y="4362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804" y="-78"/>
      </p:cViewPr>
      <p:guideLst>
        <p:guide orient="horz" pos="2785"/>
        <p:guide pos="2068"/>
        <p:guide orient="horz" pos="2925"/>
        <p:guide pos="220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tags" Target="tags/tag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D2A8C6-3ECB-DC44-8A74-1AF9D4984154}" type="doc">
      <dgm:prSet loTypeId="urn:microsoft.com/office/officeart/2005/8/layout/h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061ADB6-571D-6A4D-8BAD-0916509F7A50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Cognitive Enterprise Data Lake (</a:t>
          </a:r>
          <a:r>
            <a:rPr lang="en-US" sz="1600" dirty="0" err="1"/>
            <a:t>Co</a:t>
          </a:r>
          <a:r>
            <a:rPr lang="en-US" sz="1600" b="1" dirty="0" err="1"/>
            <a:t>EDL</a:t>
          </a:r>
          <a:r>
            <a:rPr lang="en-US" sz="1600" dirty="0"/>
            <a:t>)</a:t>
          </a:r>
        </a:p>
      </dgm:t>
    </dgm:pt>
    <dgm:pt modelId="{F3AB39F3-1981-434C-A6F8-9F6A55A9E95D}" type="parTrans" cxnId="{D28495A5-4B60-2440-8F03-9099D9D646F5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953A34FF-E972-6C45-95D0-BCFFCD52CC0C}" type="sibTrans" cxnId="{D28495A5-4B60-2440-8F03-9099D9D646F5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22A91169-D631-0943-8D15-0DB9DC2D538B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/>
            <a:t>Policy enforcement </a:t>
          </a:r>
          <a:r>
            <a:rPr lang="en-US" sz="1200" dirty="0"/>
            <a:t>on owning (define policies), writing (generate and overwrite) and viewing data</a:t>
          </a:r>
          <a:endParaRPr lang="en-US" sz="1200" u="none" dirty="0"/>
        </a:p>
      </dgm:t>
    </dgm:pt>
    <dgm:pt modelId="{CCE983B6-20A0-9944-BFC1-CF35AD4607F7}" type="parTrans" cxnId="{44C62788-B9C5-3849-B878-DA36D29B51D1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DC93D474-DEDF-944F-8A2E-20BC4FB66825}" type="sibTrans" cxnId="{44C62788-B9C5-3849-B878-DA36D29B51D1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33767E4A-3979-6343-A16A-8D910D0AE438}">
      <dgm:prSet phldrT="[Text]" custT="1"/>
      <dgm:spPr/>
      <dgm:t>
        <a:bodyPr/>
        <a:lstStyle/>
        <a:p>
          <a:pPr marL="171450" lvl="1" indent="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aseline="0" dirty="0"/>
            <a:t> </a:t>
          </a:r>
          <a:r>
            <a:rPr lang="en-US" sz="1200" b="1" baseline="0" dirty="0"/>
            <a:t>C</a:t>
          </a:r>
          <a:r>
            <a:rPr lang="en-US" sz="1200" b="1" dirty="0"/>
            <a:t>ognitive analytics</a:t>
          </a:r>
          <a:r>
            <a:rPr lang="en-US" sz="1200" dirty="0"/>
            <a:t> for </a:t>
          </a:r>
          <a:r>
            <a:rPr lang="en-US" sz="1200" b="1" dirty="0"/>
            <a:t>structured data</a:t>
          </a:r>
          <a:r>
            <a:rPr lang="en-US" sz="1200" dirty="0"/>
            <a:t> (SPSS, </a:t>
          </a:r>
          <a:r>
            <a:rPr lang="en-US" sz="1200" dirty="0" err="1"/>
            <a:t>RStudio</a:t>
          </a:r>
          <a:r>
            <a:rPr lang="en-US" sz="1200" dirty="0"/>
            <a:t>, Notebooks)
 </a:t>
          </a:r>
          <a:r>
            <a:rPr lang="en-US" sz="1200" b="1" dirty="0"/>
            <a:t>Annotators </a:t>
          </a:r>
          <a:r>
            <a:rPr lang="en-US" sz="1200" dirty="0"/>
            <a:t>for </a:t>
          </a:r>
          <a:r>
            <a:rPr lang="en-US" sz="1200" b="1" dirty="0"/>
            <a:t>unstructured data</a:t>
          </a:r>
          <a:r>
            <a:rPr lang="en-US" sz="1200" dirty="0"/>
            <a:t> (e.g. </a:t>
          </a:r>
          <a:r>
            <a:rPr lang="en-US" sz="1200" dirty="0" err="1"/>
            <a:t>BigInsights</a:t>
          </a:r>
          <a:r>
            <a:rPr lang="en-US" sz="1200" dirty="0"/>
            <a:t> Web Interface for </a:t>
          </a:r>
          <a:r>
            <a:rPr lang="en-US" sz="1200" dirty="0" err="1"/>
            <a:t>SystemT</a:t>
          </a:r>
          <a:r>
            <a:rPr lang="en-US" sz="1200" dirty="0"/>
            <a:t>, Watson Knowledge Studio for SIRE)
 </a:t>
          </a:r>
          <a:r>
            <a:rPr lang="en-US" sz="1200" b="1" dirty="0"/>
            <a:t>Deploy and execute cognitive analytics</a:t>
          </a:r>
          <a:r>
            <a:rPr lang="en-US" sz="1200" dirty="0"/>
            <a:t> and annotators</a:t>
          </a:r>
        </a:p>
      </dgm:t>
    </dgm:pt>
    <dgm:pt modelId="{2AEBAE83-F925-4745-9F59-347310A6D831}" type="parTrans" cxnId="{93C8E38F-A0B7-CD4C-8606-165BE6819987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BBB04E90-02DF-2547-8CC2-066D37C521AD}" type="sibTrans" cxnId="{93C8E38F-A0B7-CD4C-8606-165BE6819987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60F91909-4AA4-E347-8FEE-72DBA274E81C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Data-as-a-Service </a:t>
          </a:r>
          <a:br>
            <a:rPr lang="en-US" sz="1600" dirty="0"/>
          </a:br>
          <a:r>
            <a:rPr lang="en-US" sz="1600" dirty="0"/>
            <a:t>(</a:t>
          </a:r>
          <a:r>
            <a:rPr lang="en-US" sz="1600" b="1" dirty="0" err="1"/>
            <a:t>DaaS</a:t>
          </a:r>
          <a:r>
            <a:rPr lang="en-US" sz="1600" dirty="0"/>
            <a:t>)</a:t>
          </a:r>
        </a:p>
      </dgm:t>
    </dgm:pt>
    <dgm:pt modelId="{2056455C-DBCA-1941-ABFF-3CBDE1DAEEA8}" type="parTrans" cxnId="{52DA5777-71A8-1F4F-A150-1BCD2D0AC631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83664647-9B5E-3A42-89FB-AD9EC65DD495}" type="sibTrans" cxnId="{52DA5777-71A8-1F4F-A150-1BCD2D0AC631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38B7AB41-7532-764F-89BC-420C45D1DB2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200" dirty="0"/>
            <a:t>Automated </a:t>
          </a:r>
          <a:r>
            <a:rPr lang="en-US" sz="1200" b="1" dirty="0"/>
            <a:t>ingestion</a:t>
          </a:r>
          <a:r>
            <a:rPr lang="en-US" sz="1200" dirty="0"/>
            <a:t> </a:t>
          </a:r>
          <a:r>
            <a:rPr lang="en-US" sz="1200" b="1" dirty="0"/>
            <a:t>of streaming and batch data</a:t>
          </a:r>
        </a:p>
      </dgm:t>
    </dgm:pt>
    <dgm:pt modelId="{B99E64F5-28DC-8141-A819-702609B7649C}" type="parTrans" cxnId="{A76AA08F-2CF6-8144-9122-48A2651A1FB1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421352D3-4FCC-CE49-AF3A-56FC38C2A87C}" type="sibTrans" cxnId="{A76AA08F-2CF6-8144-9122-48A2651A1FB1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56239C02-5ECA-9545-A9E6-92F1239E8733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200" b="1" dirty="0"/>
            <a:t>Out-of-the-box tools </a:t>
          </a:r>
          <a:r>
            <a:rPr lang="en-US" sz="1200" dirty="0"/>
            <a:t>for querying, exploring, </a:t>
          </a:r>
          <a:r>
            <a:rPr lang="en-US" sz="1200" dirty="0" err="1"/>
            <a:t>dashboarding</a:t>
          </a:r>
          <a:r>
            <a:rPr lang="en-US" sz="1200" dirty="0"/>
            <a:t>, and executing pipelines over datasets</a:t>
          </a:r>
        </a:p>
      </dgm:t>
    </dgm:pt>
    <dgm:pt modelId="{8A1A66A8-FFAC-F643-88A0-F2D352F03819}" type="parTrans" cxnId="{B50CC210-2BC1-734E-B029-6D242E5A41A1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4C912A0B-DF50-A649-910D-4F37FEE7AECF}" type="sibTrans" cxnId="{B50CC210-2BC1-734E-B029-6D242E5A41A1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2BD4E580-00F4-AD4C-A7A7-75BD51A0B27E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Trust-as-a-Service </a:t>
          </a:r>
          <a:br>
            <a:rPr lang="en-US" sz="1600" dirty="0"/>
          </a:br>
          <a:r>
            <a:rPr lang="en-US" sz="1600" dirty="0"/>
            <a:t>(</a:t>
          </a:r>
          <a:r>
            <a:rPr lang="en-US" sz="1600" b="1" dirty="0" err="1"/>
            <a:t>TaaS</a:t>
          </a:r>
          <a:r>
            <a:rPr lang="en-US" sz="1600" dirty="0"/>
            <a:t>)</a:t>
          </a:r>
        </a:p>
      </dgm:t>
    </dgm:pt>
    <dgm:pt modelId="{D2E4D426-6D35-7B43-8A4A-39C9D2D06B71}" type="parTrans" cxnId="{EE97AF7A-95A3-4F4B-BB98-604B9BE9BD9C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612506A3-6BB1-2249-9267-66903AE1BEFA}" type="sibTrans" cxnId="{EE97AF7A-95A3-4F4B-BB98-604B9BE9BD9C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7425543C-C0F2-F64B-B06D-1F556747923E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/>
            <a:t>Access
Governance</a:t>
          </a:r>
          <a:r>
            <a:rPr lang="en-US" sz="1200" dirty="0"/>
            <a:t>
</a:t>
          </a:r>
          <a:r>
            <a:rPr lang="en-US" sz="1200" b="1" dirty="0"/>
            <a:t>Data lineage</a:t>
          </a:r>
        </a:p>
      </dgm:t>
    </dgm:pt>
    <dgm:pt modelId="{80B190CD-0950-E146-8AA6-7DC9FFA6EA7F}" type="parTrans" cxnId="{BA1A1383-5588-C640-BEB7-EE93FA52EA12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00BCBEF9-EECB-7D48-9648-4C72DB0F3709}" type="sibTrans" cxnId="{BA1A1383-5588-C640-BEB7-EE93FA52EA12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2348D754-DBA9-7E4A-A78F-E17C4915FFF3}">
      <dgm:prSet phldrT="[Text]" custT="1"/>
      <dgm:spPr/>
      <dgm:t>
        <a:bodyPr/>
        <a:lstStyle/>
        <a:p>
          <a:pPr marL="171450" lvl="1" indent="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dirty="0"/>
            <a:t> Automate retraining (</a:t>
          </a:r>
          <a:r>
            <a:rPr lang="en-US" sz="1200" b="1" dirty="0"/>
            <a:t>Self-Learning</a:t>
          </a:r>
          <a:r>
            <a:rPr lang="en-US" sz="1200" dirty="0"/>
            <a:t>) of cognitive analytics</a:t>
          </a:r>
        </a:p>
      </dgm:t>
    </dgm:pt>
    <dgm:pt modelId="{A97748EA-C3B2-C148-9B0D-9A045853C5FA}" type="parTrans" cxnId="{B5357F23-C1A2-9E4F-BF07-6497AEC39185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39A0EA31-1C8A-584D-8AB2-53FEF856B60F}" type="sibTrans" cxnId="{B5357F23-C1A2-9E4F-BF07-6497AEC39185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4ACE6D10-B0AA-7B40-850C-46EEDEFD65D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Cognition-as-a-Service (</a:t>
          </a:r>
          <a:r>
            <a:rPr lang="en-US" sz="1600" dirty="0" err="1"/>
            <a:t>CaaS</a:t>
          </a:r>
          <a:r>
            <a:rPr lang="en-US" sz="1600" dirty="0"/>
            <a:t>)</a:t>
          </a:r>
        </a:p>
      </dgm:t>
    </dgm:pt>
    <dgm:pt modelId="{1AC6F90B-E4DE-AB48-818F-8E105D767CFB}" type="parTrans" cxnId="{71B58D54-8B02-BD47-BD90-D1939C2EA6A2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584F046A-A31A-2D47-852E-2E3FB0265522}" type="sibTrans" cxnId="{71B58D54-8B02-BD47-BD90-D1939C2EA6A2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B9D6D6FB-EAF6-804E-9514-E3FF6E898E82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200" b="1" dirty="0"/>
            <a:t>Accessing data</a:t>
          </a:r>
          <a:r>
            <a:rPr lang="en-US" sz="1200" dirty="0"/>
            <a:t> for analysis and manipulation</a:t>
          </a:r>
        </a:p>
      </dgm:t>
    </dgm:pt>
    <dgm:pt modelId="{178D441F-45C2-1F48-AE82-DFDDBC3CCC24}" type="parTrans" cxnId="{14F0A0C8-27EB-2F49-A292-88778451BF88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AFDFD26E-2471-3B49-8DAD-5EC5AB673487}" type="sibTrans" cxnId="{14F0A0C8-27EB-2F49-A292-88778451BF88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B39512C3-5DCF-8A46-96B2-CA4D8B807113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u="none" dirty="0"/>
            <a:t>Repository</a:t>
          </a:r>
          <a:r>
            <a:rPr lang="en-US" sz="1200" u="none" dirty="0"/>
            <a:t> of Data (all types) </a:t>
          </a:r>
          <a:r>
            <a:rPr lang="en-US" sz="1200" b="1" u="none" dirty="0"/>
            <a:t>organized</a:t>
          </a:r>
          <a:r>
            <a:rPr lang="en-US" sz="1200" u="none" dirty="0"/>
            <a:t> to support applications and personas</a:t>
          </a:r>
        </a:p>
      </dgm:t>
    </dgm:pt>
    <dgm:pt modelId="{A71F36CE-3D7D-3340-B722-F9EE4C7897D1}" type="parTrans" cxnId="{37DE5A72-9339-DE42-9981-65CE10938DFC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F25A6040-A020-0C41-8A3B-236A228C27F4}" type="sibTrans" cxnId="{37DE5A72-9339-DE42-9981-65CE10938DFC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5FBFA6A5-89BA-D448-A5B4-C63B73C8588D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u="none" dirty="0"/>
            <a:t>Self-service tools</a:t>
          </a:r>
          <a:r>
            <a:rPr lang="en-US" sz="1200" u="none" dirty="0"/>
            <a:t>, </a:t>
          </a:r>
          <a:r>
            <a:rPr lang="en-US" sz="1200" b="1" u="none" dirty="0"/>
            <a:t>Sandboxes</a:t>
          </a:r>
          <a:r>
            <a:rPr lang="en-US" sz="1200" u="none" dirty="0"/>
            <a:t>, </a:t>
          </a:r>
          <a:r>
            <a:rPr lang="en-US" sz="1200" b="1" u="none" dirty="0"/>
            <a:t>social</a:t>
          </a:r>
          <a:r>
            <a:rPr lang="en-US" sz="1200" b="1" u="none" baseline="0" dirty="0"/>
            <a:t> and collaborative tool</a:t>
          </a:r>
          <a:endParaRPr lang="en-US" sz="1200" b="1" dirty="0"/>
        </a:p>
      </dgm:t>
    </dgm:pt>
    <dgm:pt modelId="{F88D7ECF-34CF-E14F-88C1-7673268DB05F}" type="parTrans" cxnId="{CDF3C017-E134-3843-B2E2-5A7F50BB13F0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4E4B0C39-59F1-024C-B56D-02706AA1E29C}" type="sibTrans" cxnId="{CDF3C017-E134-3843-B2E2-5A7F50BB13F0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2EE873BF-34E7-6946-85F2-E65F2260581A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u="none" baseline="0" dirty="0"/>
            <a:t>High scale </a:t>
          </a:r>
          <a:r>
            <a:rPr lang="en-US" sz="1200" b="1" u="none" baseline="0" dirty="0"/>
            <a:t>data ingestion</a:t>
          </a:r>
          <a:endParaRPr lang="en-US" sz="1200" b="1" dirty="0"/>
        </a:p>
      </dgm:t>
    </dgm:pt>
    <dgm:pt modelId="{87BB503C-411C-614C-A7B4-BF9C91947EDB}" type="parTrans" cxnId="{B63EE153-10A2-7240-A4A7-7A9660213806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4F30B3FF-0FD8-5F4A-811C-DEC03AF4F880}" type="sibTrans" cxnId="{B63EE153-10A2-7240-A4A7-7A9660213806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20F15950-F2FC-7E45-AE23-53435521FAA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u="none" dirty="0"/>
            <a:t>360-degree</a:t>
          </a:r>
          <a:r>
            <a:rPr lang="en-US" sz="1200" u="none" dirty="0"/>
            <a:t> view of data</a:t>
          </a:r>
        </a:p>
      </dgm:t>
    </dgm:pt>
    <dgm:pt modelId="{5B65E037-C030-0F4D-97BB-7E8A65D65719}" type="parTrans" cxnId="{A8F14DD2-87A3-174C-A970-9160C9BFEA14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8AB62B39-FB12-C045-8136-C0DD0CDBA07B}" type="sibTrans" cxnId="{A8F14DD2-87A3-174C-A970-9160C9BFEA14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AEFDDEB7-50F4-D448-A50A-01120423B078}">
      <dgm:prSet phldrT="[Text]" custT="1"/>
      <dgm:spPr/>
      <dgm:t>
        <a:bodyPr/>
        <a:lstStyle/>
        <a:p>
          <a:pPr marL="171450" lvl="1" indent="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dirty="0"/>
            <a:t> </a:t>
          </a:r>
          <a:r>
            <a:rPr lang="en-US" sz="1200" b="1" dirty="0"/>
            <a:t>Natural language interfaces</a:t>
          </a:r>
        </a:p>
      </dgm:t>
    </dgm:pt>
    <dgm:pt modelId="{89B854DE-5EB3-A144-8806-04BB3E928E64}" type="parTrans" cxnId="{E8EDC555-2EDA-E246-B4EB-A635BA0AB6EF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0344D2C5-A197-AD43-B38C-8E045C422214}" type="sibTrans" cxnId="{E8EDC555-2EDA-E246-B4EB-A635BA0AB6EF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A9405FD1-9D2A-4C4E-AC6D-099A0FBAC16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/>
            <a:t>Social Signals</a:t>
          </a:r>
        </a:p>
      </dgm:t>
    </dgm:pt>
    <dgm:pt modelId="{E3DE7FA1-7DAD-BB41-BD1D-4B632C5CF4CB}" type="parTrans" cxnId="{8A717A84-B5D9-4149-92B0-7AD0263F7553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BAC5FAFB-C8BF-FA4D-B683-878BC4058C5C}" type="sibTrans" cxnId="{8A717A84-B5D9-4149-92B0-7AD0263F7553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55E4CF79-195C-E342-828E-B3FBCD980B0D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u="none" dirty="0"/>
            <a:t>Single </a:t>
          </a:r>
          <a:r>
            <a:rPr lang="en-US" sz="1200" b="1" u="none" dirty="0"/>
            <a:t>enterprise-wide catalog</a:t>
          </a:r>
          <a:endParaRPr lang="en-US" sz="1200" u="none" dirty="0"/>
        </a:p>
      </dgm:t>
    </dgm:pt>
    <dgm:pt modelId="{9A62F664-C647-B14A-91A9-E524DCE57EE5}" type="parTrans" cxnId="{553A8F42-CDA6-7C41-893D-D35D2C4E75DC}">
      <dgm:prSet/>
      <dgm:spPr/>
      <dgm:t>
        <a:bodyPr/>
        <a:lstStyle/>
        <a:p>
          <a:endParaRPr lang="en-US"/>
        </a:p>
      </dgm:t>
    </dgm:pt>
    <dgm:pt modelId="{5071D5F5-B61B-8F43-8033-E1CDF904D3BE}" type="sibTrans" cxnId="{553A8F42-CDA6-7C41-893D-D35D2C4E75DC}">
      <dgm:prSet/>
      <dgm:spPr/>
      <dgm:t>
        <a:bodyPr/>
        <a:lstStyle/>
        <a:p>
          <a:endParaRPr lang="en-US"/>
        </a:p>
      </dgm:t>
    </dgm:pt>
    <dgm:pt modelId="{E185278C-8761-B547-81D8-695BD3E18487}" type="pres">
      <dgm:prSet presAssocID="{A3D2A8C6-3ECB-DC44-8A74-1AF9D49841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698468-4925-A343-8691-DAF4401B9536}" type="pres">
      <dgm:prSet presAssocID="{2061ADB6-571D-6A4D-8BAD-0916509F7A50}" presName="composite" presStyleCnt="0"/>
      <dgm:spPr/>
    </dgm:pt>
    <dgm:pt modelId="{FC4C210A-6F2C-2940-A1D6-3E4A5AA82F91}" type="pres">
      <dgm:prSet presAssocID="{2061ADB6-571D-6A4D-8BAD-0916509F7A5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828E13-1BDF-B94A-80C6-6A22EBB0C407}" type="pres">
      <dgm:prSet presAssocID="{2061ADB6-571D-6A4D-8BAD-0916509F7A50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88997-5404-9349-8E5B-4FF96C5B1D98}" type="pres">
      <dgm:prSet presAssocID="{953A34FF-E972-6C45-95D0-BCFFCD52CC0C}" presName="space" presStyleCnt="0"/>
      <dgm:spPr/>
    </dgm:pt>
    <dgm:pt modelId="{7DE191F0-0BB0-BD4D-9082-30C1C3F6E771}" type="pres">
      <dgm:prSet presAssocID="{4ACE6D10-B0AA-7B40-850C-46EEDEFD65D8}" presName="composite" presStyleCnt="0"/>
      <dgm:spPr/>
    </dgm:pt>
    <dgm:pt modelId="{595FC088-D0A1-CD49-BFD4-5A2B60E66E3D}" type="pres">
      <dgm:prSet presAssocID="{4ACE6D10-B0AA-7B40-850C-46EEDEFD65D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BB97E2-2501-CD4D-BB14-8FCA6BBF7A4C}" type="pres">
      <dgm:prSet presAssocID="{4ACE6D10-B0AA-7B40-850C-46EEDEFD65D8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0C03D-496B-8140-9F02-06FED758045E}" type="pres">
      <dgm:prSet presAssocID="{584F046A-A31A-2D47-852E-2E3FB0265522}" presName="space" presStyleCnt="0"/>
      <dgm:spPr/>
    </dgm:pt>
    <dgm:pt modelId="{28B0F069-A826-C845-99D1-1486FFBF0D2F}" type="pres">
      <dgm:prSet presAssocID="{60F91909-4AA4-E347-8FEE-72DBA274E81C}" presName="composite" presStyleCnt="0"/>
      <dgm:spPr/>
    </dgm:pt>
    <dgm:pt modelId="{52500F43-CD04-6D40-8AB8-5105A6E5C090}" type="pres">
      <dgm:prSet presAssocID="{60F91909-4AA4-E347-8FEE-72DBA274E81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C556E-84AA-9249-8EF5-EB4026334801}" type="pres">
      <dgm:prSet presAssocID="{60F91909-4AA4-E347-8FEE-72DBA274E81C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EAF9C-2D9B-C840-B53C-F94373711518}" type="pres">
      <dgm:prSet presAssocID="{83664647-9B5E-3A42-89FB-AD9EC65DD495}" presName="space" presStyleCnt="0"/>
      <dgm:spPr/>
    </dgm:pt>
    <dgm:pt modelId="{EEE4DA49-EABC-DB42-87DE-18388D9BF840}" type="pres">
      <dgm:prSet presAssocID="{2BD4E580-00F4-AD4C-A7A7-75BD51A0B27E}" presName="composite" presStyleCnt="0"/>
      <dgm:spPr/>
    </dgm:pt>
    <dgm:pt modelId="{3893CEFE-2B1D-DE40-BD6C-F7DBB34C5D94}" type="pres">
      <dgm:prSet presAssocID="{2BD4E580-00F4-AD4C-A7A7-75BD51A0B27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AA0148-93D5-A841-822F-60B94085E019}" type="pres">
      <dgm:prSet presAssocID="{2BD4E580-00F4-AD4C-A7A7-75BD51A0B27E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F14DD2-87A3-174C-A970-9160C9BFEA14}" srcId="{2061ADB6-571D-6A4D-8BAD-0916509F7A50}" destId="{20F15950-F2FC-7E45-AE23-53435521FAA0}" srcOrd="2" destOrd="0" parTransId="{5B65E037-C030-0F4D-97BB-7E8A65D65719}" sibTransId="{8AB62B39-FB12-C045-8136-C0DD0CDBA07B}"/>
    <dgm:cxn modelId="{93C8E38F-A0B7-CD4C-8606-165BE6819987}" srcId="{4ACE6D10-B0AA-7B40-850C-46EEDEFD65D8}" destId="{33767E4A-3979-6343-A16A-8D910D0AE438}" srcOrd="0" destOrd="0" parTransId="{2AEBAE83-F925-4745-9F59-347310A6D831}" sibTransId="{BBB04E90-02DF-2547-8CC2-066D37C521AD}"/>
    <dgm:cxn modelId="{E8EDC555-2EDA-E246-B4EB-A635BA0AB6EF}" srcId="{4ACE6D10-B0AA-7B40-850C-46EEDEFD65D8}" destId="{AEFDDEB7-50F4-D448-A50A-01120423B078}" srcOrd="1" destOrd="0" parTransId="{89B854DE-5EB3-A144-8806-04BB3E928E64}" sibTransId="{0344D2C5-A197-AD43-B38C-8E045C422214}"/>
    <dgm:cxn modelId="{E0536065-0D43-4349-8486-CD5ADF7EAC88}" type="presOf" srcId="{60F91909-4AA4-E347-8FEE-72DBA274E81C}" destId="{52500F43-CD04-6D40-8AB8-5105A6E5C090}" srcOrd="0" destOrd="0" presId="urn:microsoft.com/office/officeart/2005/8/layout/hList1"/>
    <dgm:cxn modelId="{B50CC210-2BC1-734E-B029-6D242E5A41A1}" srcId="{60F91909-4AA4-E347-8FEE-72DBA274E81C}" destId="{56239C02-5ECA-9545-A9E6-92F1239E8733}" srcOrd="4" destOrd="0" parTransId="{8A1A66A8-FFAC-F643-88A0-F2D352F03819}" sibTransId="{4C912A0B-DF50-A649-910D-4F37FEE7AECF}"/>
    <dgm:cxn modelId="{0DC9594E-98F5-A34E-9399-9E369EB0B56A}" type="presOf" srcId="{B39512C3-5DCF-8A46-96B2-CA4D8B807113}" destId="{F4828E13-1BDF-B94A-80C6-6A22EBB0C407}" srcOrd="0" destOrd="0" presId="urn:microsoft.com/office/officeart/2005/8/layout/hList1"/>
    <dgm:cxn modelId="{609EAEBF-ED91-774A-8606-A717DDB1416D}" type="presOf" srcId="{2BD4E580-00F4-AD4C-A7A7-75BD51A0B27E}" destId="{3893CEFE-2B1D-DE40-BD6C-F7DBB34C5D94}" srcOrd="0" destOrd="0" presId="urn:microsoft.com/office/officeart/2005/8/layout/hList1"/>
    <dgm:cxn modelId="{14F0A0C8-27EB-2F49-A292-88778451BF88}" srcId="{60F91909-4AA4-E347-8FEE-72DBA274E81C}" destId="{B9D6D6FB-EAF6-804E-9514-E3FF6E898E82}" srcOrd="1" destOrd="0" parTransId="{178D441F-45C2-1F48-AE82-DFDDBC3CCC24}" sibTransId="{AFDFD26E-2471-3B49-8DAD-5EC5AB673487}"/>
    <dgm:cxn modelId="{5CA8C911-00A6-9440-8842-176A6DF5D9D7}" type="presOf" srcId="{20F15950-F2FC-7E45-AE23-53435521FAA0}" destId="{F4828E13-1BDF-B94A-80C6-6A22EBB0C407}" srcOrd="0" destOrd="2" presId="urn:microsoft.com/office/officeart/2005/8/layout/hList1"/>
    <dgm:cxn modelId="{8A717A84-B5D9-4149-92B0-7AD0263F7553}" srcId="{2BD4E580-00F4-AD4C-A7A7-75BD51A0B27E}" destId="{A9405FD1-9D2A-4C4E-AC6D-099A0FBAC163}" srcOrd="1" destOrd="0" parTransId="{E3DE7FA1-7DAD-BB41-BD1D-4B632C5CF4CB}" sibTransId="{BAC5FAFB-C8BF-FA4D-B683-878BC4058C5C}"/>
    <dgm:cxn modelId="{68C0B3C5-115C-BF46-B4AD-6E01581C0434}" type="presOf" srcId="{4ACE6D10-B0AA-7B40-850C-46EEDEFD65D8}" destId="{595FC088-D0A1-CD49-BFD4-5A2B60E66E3D}" srcOrd="0" destOrd="0" presId="urn:microsoft.com/office/officeart/2005/8/layout/hList1"/>
    <dgm:cxn modelId="{68FC7CFD-8E42-E149-9154-B12E8613FCCA}" type="presOf" srcId="{B9D6D6FB-EAF6-804E-9514-E3FF6E898E82}" destId="{229C556E-84AA-9249-8EF5-EB4026334801}" srcOrd="0" destOrd="1" presId="urn:microsoft.com/office/officeart/2005/8/layout/hList1"/>
    <dgm:cxn modelId="{CDF3C017-E134-3843-B2E2-5A7F50BB13F0}" srcId="{60F91909-4AA4-E347-8FEE-72DBA274E81C}" destId="{5FBFA6A5-89BA-D448-A5B4-C63B73C8588D}" srcOrd="2" destOrd="0" parTransId="{F88D7ECF-34CF-E14F-88C1-7673268DB05F}" sibTransId="{4E4B0C39-59F1-024C-B56D-02706AA1E29C}"/>
    <dgm:cxn modelId="{8F6941C2-3B8F-F14A-99F2-A0330C36DB9F}" type="presOf" srcId="{2348D754-DBA9-7E4A-A78F-E17C4915FFF3}" destId="{BEBB97E2-2501-CD4D-BB14-8FCA6BBF7A4C}" srcOrd="0" destOrd="2" presId="urn:microsoft.com/office/officeart/2005/8/layout/hList1"/>
    <dgm:cxn modelId="{BA1A1383-5588-C640-BEB7-EE93FA52EA12}" srcId="{2BD4E580-00F4-AD4C-A7A7-75BD51A0B27E}" destId="{7425543C-C0F2-F64B-B06D-1F556747923E}" srcOrd="0" destOrd="0" parTransId="{80B190CD-0950-E146-8AA6-7DC9FFA6EA7F}" sibTransId="{00BCBEF9-EECB-7D48-9648-4C72DB0F3709}"/>
    <dgm:cxn modelId="{532D618B-C571-1A4F-851F-3281CF8316AF}" type="presOf" srcId="{38B7AB41-7532-764F-89BC-420C45D1DB2F}" destId="{229C556E-84AA-9249-8EF5-EB4026334801}" srcOrd="0" destOrd="3" presId="urn:microsoft.com/office/officeart/2005/8/layout/hList1"/>
    <dgm:cxn modelId="{553A8F42-CDA6-7C41-893D-D35D2C4E75DC}" srcId="{2061ADB6-571D-6A4D-8BAD-0916509F7A50}" destId="{55E4CF79-195C-E342-828E-B3FBCD980B0D}" srcOrd="3" destOrd="0" parTransId="{9A62F664-C647-B14A-91A9-E524DCE57EE5}" sibTransId="{5071D5F5-B61B-8F43-8033-E1CDF904D3BE}"/>
    <dgm:cxn modelId="{37DE5A72-9339-DE42-9981-65CE10938DFC}" srcId="{2061ADB6-571D-6A4D-8BAD-0916509F7A50}" destId="{B39512C3-5DCF-8A46-96B2-CA4D8B807113}" srcOrd="0" destOrd="0" parTransId="{A71F36CE-3D7D-3340-B722-F9EE4C7897D1}" sibTransId="{F25A6040-A020-0C41-8A3B-236A228C27F4}"/>
    <dgm:cxn modelId="{44C62788-B9C5-3849-B878-DA36D29B51D1}" srcId="{2061ADB6-571D-6A4D-8BAD-0916509F7A50}" destId="{22A91169-D631-0943-8D15-0DB9DC2D538B}" srcOrd="1" destOrd="0" parTransId="{CCE983B6-20A0-9944-BFC1-CF35AD4607F7}" sibTransId="{DC93D474-DEDF-944F-8A2E-20BC4FB66825}"/>
    <dgm:cxn modelId="{95439C21-4840-4848-A742-C4508217D59A}" type="presOf" srcId="{A9405FD1-9D2A-4C4E-AC6D-099A0FBAC163}" destId="{27AA0148-93D5-A841-822F-60B94085E019}" srcOrd="0" destOrd="1" presId="urn:microsoft.com/office/officeart/2005/8/layout/hList1"/>
    <dgm:cxn modelId="{B5357F23-C1A2-9E4F-BF07-6497AEC39185}" srcId="{4ACE6D10-B0AA-7B40-850C-46EEDEFD65D8}" destId="{2348D754-DBA9-7E4A-A78F-E17C4915FFF3}" srcOrd="2" destOrd="0" parTransId="{A97748EA-C3B2-C148-9B0D-9A045853C5FA}" sibTransId="{39A0EA31-1C8A-584D-8AB2-53FEF856B60F}"/>
    <dgm:cxn modelId="{EE97AF7A-95A3-4F4B-BB98-604B9BE9BD9C}" srcId="{A3D2A8C6-3ECB-DC44-8A74-1AF9D4984154}" destId="{2BD4E580-00F4-AD4C-A7A7-75BD51A0B27E}" srcOrd="3" destOrd="0" parTransId="{D2E4D426-6D35-7B43-8A4A-39C9D2D06B71}" sibTransId="{612506A3-6BB1-2249-9267-66903AE1BEFA}"/>
    <dgm:cxn modelId="{FB9D091C-A33E-BE49-A01E-56A6097E04D8}" type="presOf" srcId="{AEFDDEB7-50F4-D448-A50A-01120423B078}" destId="{BEBB97E2-2501-CD4D-BB14-8FCA6BBF7A4C}" srcOrd="0" destOrd="1" presId="urn:microsoft.com/office/officeart/2005/8/layout/hList1"/>
    <dgm:cxn modelId="{71B58D54-8B02-BD47-BD90-D1939C2EA6A2}" srcId="{A3D2A8C6-3ECB-DC44-8A74-1AF9D4984154}" destId="{4ACE6D10-B0AA-7B40-850C-46EEDEFD65D8}" srcOrd="1" destOrd="0" parTransId="{1AC6F90B-E4DE-AB48-818F-8E105D767CFB}" sibTransId="{584F046A-A31A-2D47-852E-2E3FB0265522}"/>
    <dgm:cxn modelId="{52DA5777-71A8-1F4F-A150-1BCD2D0AC631}" srcId="{A3D2A8C6-3ECB-DC44-8A74-1AF9D4984154}" destId="{60F91909-4AA4-E347-8FEE-72DBA274E81C}" srcOrd="2" destOrd="0" parTransId="{2056455C-DBCA-1941-ABFF-3CBDE1DAEEA8}" sibTransId="{83664647-9B5E-3A42-89FB-AD9EC65DD495}"/>
    <dgm:cxn modelId="{DC4D998E-F5A8-0041-9634-0B7A2E5B6B47}" type="presOf" srcId="{2EE873BF-34E7-6946-85F2-E65F2260581A}" destId="{229C556E-84AA-9249-8EF5-EB4026334801}" srcOrd="0" destOrd="0" presId="urn:microsoft.com/office/officeart/2005/8/layout/hList1"/>
    <dgm:cxn modelId="{EB2B92AE-0F5E-7646-9FBC-A707538409A9}" type="presOf" srcId="{22A91169-D631-0943-8D15-0DB9DC2D538B}" destId="{F4828E13-1BDF-B94A-80C6-6A22EBB0C407}" srcOrd="0" destOrd="1" presId="urn:microsoft.com/office/officeart/2005/8/layout/hList1"/>
    <dgm:cxn modelId="{A32D9371-25F1-2A46-8777-0D77EE7E681D}" type="presOf" srcId="{55E4CF79-195C-E342-828E-B3FBCD980B0D}" destId="{F4828E13-1BDF-B94A-80C6-6A22EBB0C407}" srcOrd="0" destOrd="3" presId="urn:microsoft.com/office/officeart/2005/8/layout/hList1"/>
    <dgm:cxn modelId="{D28495A5-4B60-2440-8F03-9099D9D646F5}" srcId="{A3D2A8C6-3ECB-DC44-8A74-1AF9D4984154}" destId="{2061ADB6-571D-6A4D-8BAD-0916509F7A50}" srcOrd="0" destOrd="0" parTransId="{F3AB39F3-1981-434C-A6F8-9F6A55A9E95D}" sibTransId="{953A34FF-E972-6C45-95D0-BCFFCD52CC0C}"/>
    <dgm:cxn modelId="{BB6F77E3-8A68-204B-82A4-0F5371C5AE7D}" type="presOf" srcId="{33767E4A-3979-6343-A16A-8D910D0AE438}" destId="{BEBB97E2-2501-CD4D-BB14-8FCA6BBF7A4C}" srcOrd="0" destOrd="0" presId="urn:microsoft.com/office/officeart/2005/8/layout/hList1"/>
    <dgm:cxn modelId="{B63EE153-10A2-7240-A4A7-7A9660213806}" srcId="{60F91909-4AA4-E347-8FEE-72DBA274E81C}" destId="{2EE873BF-34E7-6946-85F2-E65F2260581A}" srcOrd="0" destOrd="0" parTransId="{87BB503C-411C-614C-A7B4-BF9C91947EDB}" sibTransId="{4F30B3FF-0FD8-5F4A-811C-DEC03AF4F880}"/>
    <dgm:cxn modelId="{EAACD5EC-BCE9-CF41-A9EE-86CC774F2B9C}" type="presOf" srcId="{5FBFA6A5-89BA-D448-A5B4-C63B73C8588D}" destId="{229C556E-84AA-9249-8EF5-EB4026334801}" srcOrd="0" destOrd="2" presId="urn:microsoft.com/office/officeart/2005/8/layout/hList1"/>
    <dgm:cxn modelId="{DB10C65A-635F-B54D-AFF2-1F308E14E455}" type="presOf" srcId="{56239C02-5ECA-9545-A9E6-92F1239E8733}" destId="{229C556E-84AA-9249-8EF5-EB4026334801}" srcOrd="0" destOrd="4" presId="urn:microsoft.com/office/officeart/2005/8/layout/hList1"/>
    <dgm:cxn modelId="{79D23D51-C9B9-EA4B-9558-A7557D118C5E}" type="presOf" srcId="{2061ADB6-571D-6A4D-8BAD-0916509F7A50}" destId="{FC4C210A-6F2C-2940-A1D6-3E4A5AA82F91}" srcOrd="0" destOrd="0" presId="urn:microsoft.com/office/officeart/2005/8/layout/hList1"/>
    <dgm:cxn modelId="{A76AA08F-2CF6-8144-9122-48A2651A1FB1}" srcId="{60F91909-4AA4-E347-8FEE-72DBA274E81C}" destId="{38B7AB41-7532-764F-89BC-420C45D1DB2F}" srcOrd="3" destOrd="0" parTransId="{B99E64F5-28DC-8141-A819-702609B7649C}" sibTransId="{421352D3-4FCC-CE49-AF3A-56FC38C2A87C}"/>
    <dgm:cxn modelId="{67A88A8F-061A-DE49-8444-ACAC29684187}" type="presOf" srcId="{A3D2A8C6-3ECB-DC44-8A74-1AF9D4984154}" destId="{E185278C-8761-B547-81D8-695BD3E18487}" srcOrd="0" destOrd="0" presId="urn:microsoft.com/office/officeart/2005/8/layout/hList1"/>
    <dgm:cxn modelId="{B820E071-77E9-8D4B-B248-A59E48E8D930}" type="presOf" srcId="{7425543C-C0F2-F64B-B06D-1F556747923E}" destId="{27AA0148-93D5-A841-822F-60B94085E019}" srcOrd="0" destOrd="0" presId="urn:microsoft.com/office/officeart/2005/8/layout/hList1"/>
    <dgm:cxn modelId="{E50A9A19-5DAA-FC45-B67B-8BE244A4FC4F}" type="presParOf" srcId="{E185278C-8761-B547-81D8-695BD3E18487}" destId="{5B698468-4925-A343-8691-DAF4401B9536}" srcOrd="0" destOrd="0" presId="urn:microsoft.com/office/officeart/2005/8/layout/hList1"/>
    <dgm:cxn modelId="{4AB887DD-A166-B849-A00B-CE0D38411357}" type="presParOf" srcId="{5B698468-4925-A343-8691-DAF4401B9536}" destId="{FC4C210A-6F2C-2940-A1D6-3E4A5AA82F91}" srcOrd="0" destOrd="0" presId="urn:microsoft.com/office/officeart/2005/8/layout/hList1"/>
    <dgm:cxn modelId="{15523F5B-4390-144A-9C0E-E5991D4D8902}" type="presParOf" srcId="{5B698468-4925-A343-8691-DAF4401B9536}" destId="{F4828E13-1BDF-B94A-80C6-6A22EBB0C407}" srcOrd="1" destOrd="0" presId="urn:microsoft.com/office/officeart/2005/8/layout/hList1"/>
    <dgm:cxn modelId="{E38ADCBF-2C89-194C-B9EB-2D7876770CA7}" type="presParOf" srcId="{E185278C-8761-B547-81D8-695BD3E18487}" destId="{11388997-5404-9349-8E5B-4FF96C5B1D98}" srcOrd="1" destOrd="0" presId="urn:microsoft.com/office/officeart/2005/8/layout/hList1"/>
    <dgm:cxn modelId="{EE1820B3-00E0-2845-994D-674C66472F11}" type="presParOf" srcId="{E185278C-8761-B547-81D8-695BD3E18487}" destId="{7DE191F0-0BB0-BD4D-9082-30C1C3F6E771}" srcOrd="2" destOrd="0" presId="urn:microsoft.com/office/officeart/2005/8/layout/hList1"/>
    <dgm:cxn modelId="{0D16C2DB-A294-8E4A-BC9C-A9905D41BFD3}" type="presParOf" srcId="{7DE191F0-0BB0-BD4D-9082-30C1C3F6E771}" destId="{595FC088-D0A1-CD49-BFD4-5A2B60E66E3D}" srcOrd="0" destOrd="0" presId="urn:microsoft.com/office/officeart/2005/8/layout/hList1"/>
    <dgm:cxn modelId="{EA38F094-080B-1347-92E0-73E68B3E15F3}" type="presParOf" srcId="{7DE191F0-0BB0-BD4D-9082-30C1C3F6E771}" destId="{BEBB97E2-2501-CD4D-BB14-8FCA6BBF7A4C}" srcOrd="1" destOrd="0" presId="urn:microsoft.com/office/officeart/2005/8/layout/hList1"/>
    <dgm:cxn modelId="{A8C52730-C2C3-724D-AC24-309E01D5C711}" type="presParOf" srcId="{E185278C-8761-B547-81D8-695BD3E18487}" destId="{25F0C03D-496B-8140-9F02-06FED758045E}" srcOrd="3" destOrd="0" presId="urn:microsoft.com/office/officeart/2005/8/layout/hList1"/>
    <dgm:cxn modelId="{31573D8C-0701-E149-AEA6-EF0F025F9274}" type="presParOf" srcId="{E185278C-8761-B547-81D8-695BD3E18487}" destId="{28B0F069-A826-C845-99D1-1486FFBF0D2F}" srcOrd="4" destOrd="0" presId="urn:microsoft.com/office/officeart/2005/8/layout/hList1"/>
    <dgm:cxn modelId="{E6A30E61-06E3-134D-B3B1-E40B1570CE65}" type="presParOf" srcId="{28B0F069-A826-C845-99D1-1486FFBF0D2F}" destId="{52500F43-CD04-6D40-8AB8-5105A6E5C090}" srcOrd="0" destOrd="0" presId="urn:microsoft.com/office/officeart/2005/8/layout/hList1"/>
    <dgm:cxn modelId="{704D8090-AFA4-164B-B47E-871D061C4B5B}" type="presParOf" srcId="{28B0F069-A826-C845-99D1-1486FFBF0D2F}" destId="{229C556E-84AA-9249-8EF5-EB4026334801}" srcOrd="1" destOrd="0" presId="urn:microsoft.com/office/officeart/2005/8/layout/hList1"/>
    <dgm:cxn modelId="{96F58032-A1C8-FF42-BA69-2A54A69E8D3E}" type="presParOf" srcId="{E185278C-8761-B547-81D8-695BD3E18487}" destId="{701EAF9C-2D9B-C840-B53C-F94373711518}" srcOrd="5" destOrd="0" presId="urn:microsoft.com/office/officeart/2005/8/layout/hList1"/>
    <dgm:cxn modelId="{6A238934-FCD5-664A-B93B-B10641A8A4F3}" type="presParOf" srcId="{E185278C-8761-B547-81D8-695BD3E18487}" destId="{EEE4DA49-EABC-DB42-87DE-18388D9BF840}" srcOrd="6" destOrd="0" presId="urn:microsoft.com/office/officeart/2005/8/layout/hList1"/>
    <dgm:cxn modelId="{46B1CC47-364D-6A4F-9AFC-D09489F55F58}" type="presParOf" srcId="{EEE4DA49-EABC-DB42-87DE-18388D9BF840}" destId="{3893CEFE-2B1D-DE40-BD6C-F7DBB34C5D94}" srcOrd="0" destOrd="0" presId="urn:microsoft.com/office/officeart/2005/8/layout/hList1"/>
    <dgm:cxn modelId="{08F65318-4023-7746-AAD4-91C8980C7ADF}" type="presParOf" srcId="{EEE4DA49-EABC-DB42-87DE-18388D9BF840}" destId="{27AA0148-93D5-A841-822F-60B94085E01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EC9D7B-B636-1B4C-8243-5E986912E6BC}" type="doc">
      <dgm:prSet loTypeId="urn:microsoft.com/office/officeart/2005/8/layout/radial3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52BB231-E7DB-9C44-A790-B1513D35129D}">
      <dgm:prSet phldrT="[Text]" custT="1"/>
      <dgm:spPr/>
      <dgm:t>
        <a:bodyPr/>
        <a:lstStyle/>
        <a:p>
          <a:pPr algn="ctr"/>
          <a:r>
            <a:rPr lang="en-US" sz="2000" dirty="0"/>
            <a:t>CEDP v0.5</a:t>
          </a:r>
        </a:p>
      </dgm:t>
    </dgm:pt>
    <dgm:pt modelId="{8049A28E-EE67-2F46-BDCA-162FEB531D84}" type="parTrans" cxnId="{3C759B44-D088-004C-A7E9-DF94EBB0ABA9}">
      <dgm:prSet/>
      <dgm:spPr/>
      <dgm:t>
        <a:bodyPr/>
        <a:lstStyle/>
        <a:p>
          <a:endParaRPr lang="en-US" sz="2000"/>
        </a:p>
      </dgm:t>
    </dgm:pt>
    <dgm:pt modelId="{E6AC49A0-2E4B-2C45-BB91-889E9501831C}" type="sibTrans" cxnId="{3C759B44-D088-004C-A7E9-DF94EBB0ABA9}">
      <dgm:prSet/>
      <dgm:spPr/>
      <dgm:t>
        <a:bodyPr/>
        <a:lstStyle/>
        <a:p>
          <a:endParaRPr lang="en-US" sz="2000"/>
        </a:p>
      </dgm:t>
    </dgm:pt>
    <dgm:pt modelId="{1C41065E-4DA0-ED47-AC44-C63E42BE79E4}">
      <dgm:prSet phldrT="[Text]" custT="1"/>
      <dgm:spPr/>
      <dgm:t>
        <a:bodyPr/>
        <a:lstStyle/>
        <a:p>
          <a:r>
            <a:rPr lang="en-US" sz="1200" dirty="0"/>
            <a:t>Converged Catalog</a:t>
          </a:r>
        </a:p>
      </dgm:t>
    </dgm:pt>
    <dgm:pt modelId="{F26F814D-D14B-0C49-857D-74E0A7ECE759}" type="parTrans" cxnId="{606DD0E2-85BC-4C4C-84FE-BC13B2C85087}">
      <dgm:prSet/>
      <dgm:spPr/>
      <dgm:t>
        <a:bodyPr/>
        <a:lstStyle/>
        <a:p>
          <a:endParaRPr lang="en-US" sz="2000"/>
        </a:p>
      </dgm:t>
    </dgm:pt>
    <dgm:pt modelId="{77303DC0-0D36-524D-842B-327CEB45389B}" type="sibTrans" cxnId="{606DD0E2-85BC-4C4C-84FE-BC13B2C85087}">
      <dgm:prSet/>
      <dgm:spPr/>
      <dgm:t>
        <a:bodyPr/>
        <a:lstStyle/>
        <a:p>
          <a:endParaRPr lang="en-US" sz="2000"/>
        </a:p>
      </dgm:t>
    </dgm:pt>
    <dgm:pt modelId="{7CA27DC6-74E5-C94C-9931-3D833EE6CA54}">
      <dgm:prSet phldrT="[Text]" custT="1"/>
      <dgm:spPr/>
      <dgm:t>
        <a:bodyPr/>
        <a:lstStyle/>
        <a:p>
          <a:r>
            <a:rPr lang="en-US" sz="1200" dirty="0"/>
            <a:t>Converged Datasets</a:t>
          </a:r>
        </a:p>
      </dgm:t>
    </dgm:pt>
    <dgm:pt modelId="{41842E5D-0488-FF43-99ED-546AE5595818}" type="parTrans" cxnId="{8FC67C2A-B41B-224B-8E43-FE5F9619B457}">
      <dgm:prSet/>
      <dgm:spPr/>
      <dgm:t>
        <a:bodyPr/>
        <a:lstStyle/>
        <a:p>
          <a:endParaRPr lang="en-US" sz="2000"/>
        </a:p>
      </dgm:t>
    </dgm:pt>
    <dgm:pt modelId="{D5C6780E-CE1E-FE46-9443-EF12A0E31CF8}" type="sibTrans" cxnId="{8FC67C2A-B41B-224B-8E43-FE5F9619B457}">
      <dgm:prSet/>
      <dgm:spPr/>
      <dgm:t>
        <a:bodyPr/>
        <a:lstStyle/>
        <a:p>
          <a:endParaRPr lang="en-US" sz="2000"/>
        </a:p>
      </dgm:t>
    </dgm:pt>
    <dgm:pt modelId="{36B2E573-3BD0-2747-A924-8DFB6A1A1623}">
      <dgm:prSet phldrT="[Text]" custT="1"/>
      <dgm:spPr/>
      <dgm:t>
        <a:bodyPr/>
        <a:lstStyle/>
        <a:p>
          <a:r>
            <a:rPr lang="en-US" sz="1200" dirty="0"/>
            <a:t>Watson Data Platform</a:t>
          </a:r>
        </a:p>
      </dgm:t>
    </dgm:pt>
    <dgm:pt modelId="{A5E745DF-7965-9E48-91C1-84B27D987E2B}" type="parTrans" cxnId="{08C72565-2907-0B4B-ADE6-A8315C38D003}">
      <dgm:prSet/>
      <dgm:spPr/>
      <dgm:t>
        <a:bodyPr/>
        <a:lstStyle/>
        <a:p>
          <a:endParaRPr lang="en-US" sz="2000"/>
        </a:p>
      </dgm:t>
    </dgm:pt>
    <dgm:pt modelId="{8FBD4BCA-96D2-7C44-AFDE-8662748C47F9}" type="sibTrans" cxnId="{08C72565-2907-0B4B-ADE6-A8315C38D003}">
      <dgm:prSet/>
      <dgm:spPr/>
      <dgm:t>
        <a:bodyPr/>
        <a:lstStyle/>
        <a:p>
          <a:endParaRPr lang="en-US" sz="2000"/>
        </a:p>
      </dgm:t>
    </dgm:pt>
    <dgm:pt modelId="{19CA7A48-4D27-9D4F-8305-4A24888E53C3}">
      <dgm:prSet custT="1"/>
      <dgm:spPr/>
      <dgm:t>
        <a:bodyPr/>
        <a:lstStyle/>
        <a:p>
          <a:r>
            <a:rPr lang="en-US" sz="1200" dirty="0"/>
            <a:t>Sandbox</a:t>
          </a:r>
        </a:p>
      </dgm:t>
    </dgm:pt>
    <dgm:pt modelId="{1D533D0D-3440-C045-AE28-36194618526E}" type="parTrans" cxnId="{3A152B72-AB86-4E48-A825-40082DF2B59B}">
      <dgm:prSet/>
      <dgm:spPr/>
      <dgm:t>
        <a:bodyPr/>
        <a:lstStyle/>
        <a:p>
          <a:endParaRPr lang="en-US" sz="2000"/>
        </a:p>
      </dgm:t>
    </dgm:pt>
    <dgm:pt modelId="{7BF97FFC-8688-B746-8689-453234F6FAC2}" type="sibTrans" cxnId="{3A152B72-AB86-4E48-A825-40082DF2B59B}">
      <dgm:prSet/>
      <dgm:spPr/>
      <dgm:t>
        <a:bodyPr/>
        <a:lstStyle/>
        <a:p>
          <a:endParaRPr lang="en-US" sz="2000"/>
        </a:p>
      </dgm:t>
    </dgm:pt>
    <dgm:pt modelId="{4CE404FE-9DCE-B948-B296-5C31DCCD6F90}">
      <dgm:prSet custT="1"/>
      <dgm:spPr/>
      <dgm:t>
        <a:bodyPr/>
        <a:lstStyle/>
        <a:p>
          <a:r>
            <a:rPr lang="en-US" sz="1200" dirty="0"/>
            <a:t>Client 360 Services</a:t>
          </a:r>
        </a:p>
      </dgm:t>
    </dgm:pt>
    <dgm:pt modelId="{3B6B6E85-2B64-2741-A893-F07806BE101F}" type="parTrans" cxnId="{895F2D6F-A94D-B646-AE39-256C5C85A2B7}">
      <dgm:prSet/>
      <dgm:spPr/>
      <dgm:t>
        <a:bodyPr/>
        <a:lstStyle/>
        <a:p>
          <a:endParaRPr lang="en-US" sz="2000"/>
        </a:p>
      </dgm:t>
    </dgm:pt>
    <dgm:pt modelId="{A30FA6AB-4E66-5A40-9C49-342F98CD9323}" type="sibTrans" cxnId="{895F2D6F-A94D-B646-AE39-256C5C85A2B7}">
      <dgm:prSet/>
      <dgm:spPr/>
      <dgm:t>
        <a:bodyPr/>
        <a:lstStyle/>
        <a:p>
          <a:endParaRPr lang="en-US" sz="2000"/>
        </a:p>
      </dgm:t>
    </dgm:pt>
    <dgm:pt modelId="{F412FEFF-CF19-CD4F-B8D0-B0FE43C19E62}">
      <dgm:prSet custT="1"/>
      <dgm:spPr/>
      <dgm:t>
        <a:bodyPr/>
        <a:lstStyle/>
        <a:p>
          <a:r>
            <a:rPr lang="en-US" sz="1200" dirty="0"/>
            <a:t>Support for Personas</a:t>
          </a:r>
        </a:p>
      </dgm:t>
    </dgm:pt>
    <dgm:pt modelId="{4632A183-EE9E-7C4F-BB64-E5EDA7CDD944}" type="parTrans" cxnId="{4A1F8E92-7AF7-E849-BF9C-DB29FE52CDF4}">
      <dgm:prSet/>
      <dgm:spPr/>
      <dgm:t>
        <a:bodyPr/>
        <a:lstStyle/>
        <a:p>
          <a:endParaRPr lang="en-US" sz="2000"/>
        </a:p>
      </dgm:t>
    </dgm:pt>
    <dgm:pt modelId="{EF02DB8D-4CBC-AE42-B227-DA4CC1FC0192}" type="sibTrans" cxnId="{4A1F8E92-7AF7-E849-BF9C-DB29FE52CDF4}">
      <dgm:prSet/>
      <dgm:spPr/>
      <dgm:t>
        <a:bodyPr/>
        <a:lstStyle/>
        <a:p>
          <a:endParaRPr lang="en-US" sz="2000"/>
        </a:p>
      </dgm:t>
    </dgm:pt>
    <dgm:pt modelId="{BF0E2BE1-D35B-0D43-81D8-647C332DC021}">
      <dgm:prSet custT="1"/>
      <dgm:spPr/>
      <dgm:t>
        <a:bodyPr/>
        <a:lstStyle/>
        <a:p>
          <a:r>
            <a:rPr lang="en-US" sz="1200" dirty="0"/>
            <a:t>User Interface</a:t>
          </a:r>
        </a:p>
      </dgm:t>
    </dgm:pt>
    <dgm:pt modelId="{5186785F-F0F2-A641-9E23-F7C274E28C60}" type="parTrans" cxnId="{63B68564-8C12-724D-9979-766507874BDF}">
      <dgm:prSet/>
      <dgm:spPr/>
      <dgm:t>
        <a:bodyPr/>
        <a:lstStyle/>
        <a:p>
          <a:endParaRPr lang="en-US"/>
        </a:p>
      </dgm:t>
    </dgm:pt>
    <dgm:pt modelId="{51410491-3897-6545-90F4-97E149887484}" type="sibTrans" cxnId="{63B68564-8C12-724D-9979-766507874BDF}">
      <dgm:prSet/>
      <dgm:spPr/>
      <dgm:t>
        <a:bodyPr/>
        <a:lstStyle/>
        <a:p>
          <a:endParaRPr lang="en-US"/>
        </a:p>
      </dgm:t>
    </dgm:pt>
    <dgm:pt modelId="{27147CA9-8114-8349-A4EB-5FEEE1C31AD8}">
      <dgm:prSet custT="1"/>
      <dgm:spPr/>
      <dgm:t>
        <a:bodyPr/>
        <a:lstStyle/>
        <a:p>
          <a:r>
            <a:rPr lang="en-US" sz="1200" i="1" dirty="0"/>
            <a:t>Deep Learning Solutions</a:t>
          </a:r>
        </a:p>
      </dgm:t>
    </dgm:pt>
    <dgm:pt modelId="{03D8893D-0AC2-F841-98FC-43796E6CFCFE}" type="parTrans" cxnId="{95DF046F-8E1F-D34E-B4B5-6EFBBB9DB634}">
      <dgm:prSet/>
      <dgm:spPr/>
      <dgm:t>
        <a:bodyPr/>
        <a:lstStyle/>
        <a:p>
          <a:endParaRPr lang="en-US"/>
        </a:p>
      </dgm:t>
    </dgm:pt>
    <dgm:pt modelId="{E68BD051-E8E4-DC4A-A904-DDA1D94DF381}" type="sibTrans" cxnId="{95DF046F-8E1F-D34E-B4B5-6EFBBB9DB634}">
      <dgm:prSet/>
      <dgm:spPr/>
      <dgm:t>
        <a:bodyPr/>
        <a:lstStyle/>
        <a:p>
          <a:endParaRPr lang="en-US"/>
        </a:p>
      </dgm:t>
    </dgm:pt>
    <dgm:pt modelId="{4C76BF41-AE56-F647-8DE2-CAD3B1898518}" type="pres">
      <dgm:prSet presAssocID="{99EC9D7B-B636-1B4C-8243-5E986912E6B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A2EB46-51E3-394D-983A-746E90E11901}" type="pres">
      <dgm:prSet presAssocID="{99EC9D7B-B636-1B4C-8243-5E986912E6BC}" presName="radial" presStyleCnt="0">
        <dgm:presLayoutVars>
          <dgm:animLvl val="ctr"/>
        </dgm:presLayoutVars>
      </dgm:prSet>
      <dgm:spPr/>
    </dgm:pt>
    <dgm:pt modelId="{2C26DA79-2BAF-C34A-AE14-AF431A34E661}" type="pres">
      <dgm:prSet presAssocID="{652BB231-E7DB-9C44-A790-B1513D35129D}" presName="centerShape" presStyleLbl="vennNode1" presStyleIdx="0" presStyleCnt="9" custScaleX="72825" custScaleY="65025"/>
      <dgm:spPr/>
      <dgm:t>
        <a:bodyPr/>
        <a:lstStyle/>
        <a:p>
          <a:endParaRPr lang="en-US"/>
        </a:p>
      </dgm:t>
    </dgm:pt>
    <dgm:pt modelId="{2677AFC7-7695-644D-A7B4-1FBC7268BE70}" type="pres">
      <dgm:prSet presAssocID="{1C41065E-4DA0-ED47-AC44-C63E42BE79E4}" presName="node" presStyleLbl="venn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36C13F-1B23-B449-8A2B-9D9C1C571477}" type="pres">
      <dgm:prSet presAssocID="{7CA27DC6-74E5-C94C-9931-3D833EE6CA54}" presName="node" presStyleLbl="venn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4EEF6-B9FA-2846-9869-C37CFC6D3766}" type="pres">
      <dgm:prSet presAssocID="{36B2E573-3BD0-2747-A924-8DFB6A1A1623}" presName="node" presStyleLbl="venn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9BC486-7419-2043-8892-5CB0042E3FD0}" type="pres">
      <dgm:prSet presAssocID="{19CA7A48-4D27-9D4F-8305-4A24888E53C3}" presName="node" presStyleLbl="venn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3FB66-C2BB-E743-873F-751DEE9EE275}" type="pres">
      <dgm:prSet presAssocID="{4CE404FE-9DCE-B948-B296-5C31DCCD6F90}" presName="node" presStyleLbl="venn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A643A-21EF-A14B-9A14-8B818181BC8A}" type="pres">
      <dgm:prSet presAssocID="{F412FEFF-CF19-CD4F-B8D0-B0FE43C19E62}" presName="node" presStyleLbl="venn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7B9FA-1107-BF40-9F7E-E67D3E130B54}" type="pres">
      <dgm:prSet presAssocID="{BF0E2BE1-D35B-0D43-81D8-647C332DC021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42229B-8FDA-F347-BFA8-8A381C76CF70}" type="pres">
      <dgm:prSet presAssocID="{27147CA9-8114-8349-A4EB-5FEEE1C31AD8}" presName="node" presStyleLbl="venn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C67C2A-B41B-224B-8E43-FE5F9619B457}" srcId="{652BB231-E7DB-9C44-A790-B1513D35129D}" destId="{7CA27DC6-74E5-C94C-9931-3D833EE6CA54}" srcOrd="1" destOrd="0" parTransId="{41842E5D-0488-FF43-99ED-546AE5595818}" sibTransId="{D5C6780E-CE1E-FE46-9443-EF12A0E31CF8}"/>
    <dgm:cxn modelId="{3C759B44-D088-004C-A7E9-DF94EBB0ABA9}" srcId="{99EC9D7B-B636-1B4C-8243-5E986912E6BC}" destId="{652BB231-E7DB-9C44-A790-B1513D35129D}" srcOrd="0" destOrd="0" parTransId="{8049A28E-EE67-2F46-BDCA-162FEB531D84}" sibTransId="{E6AC49A0-2E4B-2C45-BB91-889E9501831C}"/>
    <dgm:cxn modelId="{6B9E331E-C23E-0C47-B8C6-2EA6DBBD753F}" type="presOf" srcId="{BF0E2BE1-D35B-0D43-81D8-647C332DC021}" destId="{4337B9FA-1107-BF40-9F7E-E67D3E130B54}" srcOrd="0" destOrd="0" presId="urn:microsoft.com/office/officeart/2005/8/layout/radial3"/>
    <dgm:cxn modelId="{F8C46BAD-58FA-9848-859A-0F2D915B9225}" type="presOf" srcId="{F412FEFF-CF19-CD4F-B8D0-B0FE43C19E62}" destId="{92CA643A-21EF-A14B-9A14-8B818181BC8A}" srcOrd="0" destOrd="0" presId="urn:microsoft.com/office/officeart/2005/8/layout/radial3"/>
    <dgm:cxn modelId="{CF891A09-D367-3944-9E75-5F1DBBE5B11E}" type="presOf" srcId="{4CE404FE-9DCE-B948-B296-5C31DCCD6F90}" destId="{A4C3FB66-C2BB-E743-873F-751DEE9EE275}" srcOrd="0" destOrd="0" presId="urn:microsoft.com/office/officeart/2005/8/layout/radial3"/>
    <dgm:cxn modelId="{02A885E4-DBC9-FE4E-8FE5-C0E6F8A4591B}" type="presOf" srcId="{7CA27DC6-74E5-C94C-9931-3D833EE6CA54}" destId="{C636C13F-1B23-B449-8A2B-9D9C1C571477}" srcOrd="0" destOrd="0" presId="urn:microsoft.com/office/officeart/2005/8/layout/radial3"/>
    <dgm:cxn modelId="{E7AA981B-972E-AF4D-A2E4-C8971B31E303}" type="presOf" srcId="{19CA7A48-4D27-9D4F-8305-4A24888E53C3}" destId="{D89BC486-7419-2043-8892-5CB0042E3FD0}" srcOrd="0" destOrd="0" presId="urn:microsoft.com/office/officeart/2005/8/layout/radial3"/>
    <dgm:cxn modelId="{95DF046F-8E1F-D34E-B4B5-6EFBBB9DB634}" srcId="{652BB231-E7DB-9C44-A790-B1513D35129D}" destId="{27147CA9-8114-8349-A4EB-5FEEE1C31AD8}" srcOrd="7" destOrd="0" parTransId="{03D8893D-0AC2-F841-98FC-43796E6CFCFE}" sibTransId="{E68BD051-E8E4-DC4A-A904-DDA1D94DF381}"/>
    <dgm:cxn modelId="{A50AFD84-865F-D744-9C18-397D5C525CA0}" type="presOf" srcId="{652BB231-E7DB-9C44-A790-B1513D35129D}" destId="{2C26DA79-2BAF-C34A-AE14-AF431A34E661}" srcOrd="0" destOrd="0" presId="urn:microsoft.com/office/officeart/2005/8/layout/radial3"/>
    <dgm:cxn modelId="{974724A1-606A-7840-99BF-25B90C0134BA}" type="presOf" srcId="{36B2E573-3BD0-2747-A924-8DFB6A1A1623}" destId="{E024EEF6-B9FA-2846-9869-C37CFC6D3766}" srcOrd="0" destOrd="0" presId="urn:microsoft.com/office/officeart/2005/8/layout/radial3"/>
    <dgm:cxn modelId="{E1943385-3B04-644C-AEC8-5CF9431017C6}" type="presOf" srcId="{99EC9D7B-B636-1B4C-8243-5E986912E6BC}" destId="{4C76BF41-AE56-F647-8DE2-CAD3B1898518}" srcOrd="0" destOrd="0" presId="urn:microsoft.com/office/officeart/2005/8/layout/radial3"/>
    <dgm:cxn modelId="{08C72565-2907-0B4B-ADE6-A8315C38D003}" srcId="{652BB231-E7DB-9C44-A790-B1513D35129D}" destId="{36B2E573-3BD0-2747-A924-8DFB6A1A1623}" srcOrd="2" destOrd="0" parTransId="{A5E745DF-7965-9E48-91C1-84B27D987E2B}" sibTransId="{8FBD4BCA-96D2-7C44-AFDE-8662748C47F9}"/>
    <dgm:cxn modelId="{63B68564-8C12-724D-9979-766507874BDF}" srcId="{652BB231-E7DB-9C44-A790-B1513D35129D}" destId="{BF0E2BE1-D35B-0D43-81D8-647C332DC021}" srcOrd="6" destOrd="0" parTransId="{5186785F-F0F2-A641-9E23-F7C274E28C60}" sibTransId="{51410491-3897-6545-90F4-97E149887484}"/>
    <dgm:cxn modelId="{7FF8741D-0522-1549-9070-25710C12DA1E}" type="presOf" srcId="{1C41065E-4DA0-ED47-AC44-C63E42BE79E4}" destId="{2677AFC7-7695-644D-A7B4-1FBC7268BE70}" srcOrd="0" destOrd="0" presId="urn:microsoft.com/office/officeart/2005/8/layout/radial3"/>
    <dgm:cxn modelId="{AAFB7E28-2629-A745-BDC0-3C9C1714E0AB}" type="presOf" srcId="{27147CA9-8114-8349-A4EB-5FEEE1C31AD8}" destId="{E342229B-8FDA-F347-BFA8-8A381C76CF70}" srcOrd="0" destOrd="0" presId="urn:microsoft.com/office/officeart/2005/8/layout/radial3"/>
    <dgm:cxn modelId="{3A152B72-AB86-4E48-A825-40082DF2B59B}" srcId="{652BB231-E7DB-9C44-A790-B1513D35129D}" destId="{19CA7A48-4D27-9D4F-8305-4A24888E53C3}" srcOrd="3" destOrd="0" parTransId="{1D533D0D-3440-C045-AE28-36194618526E}" sibTransId="{7BF97FFC-8688-B746-8689-453234F6FAC2}"/>
    <dgm:cxn modelId="{895F2D6F-A94D-B646-AE39-256C5C85A2B7}" srcId="{652BB231-E7DB-9C44-A790-B1513D35129D}" destId="{4CE404FE-9DCE-B948-B296-5C31DCCD6F90}" srcOrd="4" destOrd="0" parTransId="{3B6B6E85-2B64-2741-A893-F07806BE101F}" sibTransId="{A30FA6AB-4E66-5A40-9C49-342F98CD9323}"/>
    <dgm:cxn modelId="{606DD0E2-85BC-4C4C-84FE-BC13B2C85087}" srcId="{652BB231-E7DB-9C44-A790-B1513D35129D}" destId="{1C41065E-4DA0-ED47-AC44-C63E42BE79E4}" srcOrd="0" destOrd="0" parTransId="{F26F814D-D14B-0C49-857D-74E0A7ECE759}" sibTransId="{77303DC0-0D36-524D-842B-327CEB45389B}"/>
    <dgm:cxn modelId="{4A1F8E92-7AF7-E849-BF9C-DB29FE52CDF4}" srcId="{652BB231-E7DB-9C44-A790-B1513D35129D}" destId="{F412FEFF-CF19-CD4F-B8D0-B0FE43C19E62}" srcOrd="5" destOrd="0" parTransId="{4632A183-EE9E-7C4F-BB64-E5EDA7CDD944}" sibTransId="{EF02DB8D-4CBC-AE42-B227-DA4CC1FC0192}"/>
    <dgm:cxn modelId="{6785D421-F867-3D49-9811-086CB9BD10C4}" type="presParOf" srcId="{4C76BF41-AE56-F647-8DE2-CAD3B1898518}" destId="{D7A2EB46-51E3-394D-983A-746E90E11901}" srcOrd="0" destOrd="0" presId="urn:microsoft.com/office/officeart/2005/8/layout/radial3"/>
    <dgm:cxn modelId="{E0C029A8-27FE-7742-A825-97DAF43335CD}" type="presParOf" srcId="{D7A2EB46-51E3-394D-983A-746E90E11901}" destId="{2C26DA79-2BAF-C34A-AE14-AF431A34E661}" srcOrd="0" destOrd="0" presId="urn:microsoft.com/office/officeart/2005/8/layout/radial3"/>
    <dgm:cxn modelId="{775FCDDB-D44F-4F4E-B685-F541C9851A34}" type="presParOf" srcId="{D7A2EB46-51E3-394D-983A-746E90E11901}" destId="{2677AFC7-7695-644D-A7B4-1FBC7268BE70}" srcOrd="1" destOrd="0" presId="urn:microsoft.com/office/officeart/2005/8/layout/radial3"/>
    <dgm:cxn modelId="{ECD21F81-5EA2-B147-898F-C1173EA0D185}" type="presParOf" srcId="{D7A2EB46-51E3-394D-983A-746E90E11901}" destId="{C636C13F-1B23-B449-8A2B-9D9C1C571477}" srcOrd="2" destOrd="0" presId="urn:microsoft.com/office/officeart/2005/8/layout/radial3"/>
    <dgm:cxn modelId="{317833FD-DB4C-024A-A6E5-B6B235813E5E}" type="presParOf" srcId="{D7A2EB46-51E3-394D-983A-746E90E11901}" destId="{E024EEF6-B9FA-2846-9869-C37CFC6D3766}" srcOrd="3" destOrd="0" presId="urn:microsoft.com/office/officeart/2005/8/layout/radial3"/>
    <dgm:cxn modelId="{AD7F882C-96F8-D44F-99D1-53FCE7F10479}" type="presParOf" srcId="{D7A2EB46-51E3-394D-983A-746E90E11901}" destId="{D89BC486-7419-2043-8892-5CB0042E3FD0}" srcOrd="4" destOrd="0" presId="urn:microsoft.com/office/officeart/2005/8/layout/radial3"/>
    <dgm:cxn modelId="{BA5ECA20-B310-E74B-8051-0786406E08B8}" type="presParOf" srcId="{D7A2EB46-51E3-394D-983A-746E90E11901}" destId="{A4C3FB66-C2BB-E743-873F-751DEE9EE275}" srcOrd="5" destOrd="0" presId="urn:microsoft.com/office/officeart/2005/8/layout/radial3"/>
    <dgm:cxn modelId="{9D5558B2-C24F-2446-9F04-E7DF50B4867A}" type="presParOf" srcId="{D7A2EB46-51E3-394D-983A-746E90E11901}" destId="{92CA643A-21EF-A14B-9A14-8B818181BC8A}" srcOrd="6" destOrd="0" presId="urn:microsoft.com/office/officeart/2005/8/layout/radial3"/>
    <dgm:cxn modelId="{5C8E7740-DD4D-8A4E-A643-BEAB33D1C308}" type="presParOf" srcId="{D7A2EB46-51E3-394D-983A-746E90E11901}" destId="{4337B9FA-1107-BF40-9F7E-E67D3E130B54}" srcOrd="7" destOrd="0" presId="urn:microsoft.com/office/officeart/2005/8/layout/radial3"/>
    <dgm:cxn modelId="{9271FCBD-3707-354E-B59E-80DDADE02435}" type="presParOf" srcId="{D7A2EB46-51E3-394D-983A-746E90E11901}" destId="{E342229B-8FDA-F347-BFA8-8A381C76CF70}" srcOrd="8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EC9D7B-B636-1B4C-8243-5E986912E6BC}" type="doc">
      <dgm:prSet loTypeId="urn:microsoft.com/office/officeart/2005/8/layout/radial3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52BB231-E7DB-9C44-A790-B1513D35129D}">
      <dgm:prSet phldrT="[Text]" custT="1"/>
      <dgm:spPr/>
      <dgm:t>
        <a:bodyPr/>
        <a:lstStyle/>
        <a:p>
          <a:pPr algn="ctr"/>
          <a:r>
            <a:rPr lang="en-US" sz="2000" dirty="0"/>
            <a:t>CEDP v1.x</a:t>
          </a:r>
        </a:p>
      </dgm:t>
    </dgm:pt>
    <dgm:pt modelId="{8049A28E-EE67-2F46-BDCA-162FEB531D84}" type="parTrans" cxnId="{3C759B44-D088-004C-A7E9-DF94EBB0ABA9}">
      <dgm:prSet/>
      <dgm:spPr/>
      <dgm:t>
        <a:bodyPr/>
        <a:lstStyle/>
        <a:p>
          <a:endParaRPr lang="en-US" sz="2000"/>
        </a:p>
      </dgm:t>
    </dgm:pt>
    <dgm:pt modelId="{E6AC49A0-2E4B-2C45-BB91-889E9501831C}" type="sibTrans" cxnId="{3C759B44-D088-004C-A7E9-DF94EBB0ABA9}">
      <dgm:prSet/>
      <dgm:spPr/>
      <dgm:t>
        <a:bodyPr/>
        <a:lstStyle/>
        <a:p>
          <a:endParaRPr lang="en-US" sz="2000"/>
        </a:p>
      </dgm:t>
    </dgm:pt>
    <dgm:pt modelId="{1C41065E-4DA0-ED47-AC44-C63E42BE79E4}">
      <dgm:prSet phldrT="[Text]" custT="1"/>
      <dgm:spPr/>
      <dgm:t>
        <a:bodyPr/>
        <a:lstStyle/>
        <a:p>
          <a:r>
            <a:rPr lang="en-US" sz="1200" dirty="0"/>
            <a:t>Self Deploy</a:t>
          </a:r>
        </a:p>
      </dgm:t>
    </dgm:pt>
    <dgm:pt modelId="{F26F814D-D14B-0C49-857D-74E0A7ECE759}" type="parTrans" cxnId="{606DD0E2-85BC-4C4C-84FE-BC13B2C85087}">
      <dgm:prSet/>
      <dgm:spPr/>
      <dgm:t>
        <a:bodyPr/>
        <a:lstStyle/>
        <a:p>
          <a:endParaRPr lang="en-US" sz="2000"/>
        </a:p>
      </dgm:t>
    </dgm:pt>
    <dgm:pt modelId="{77303DC0-0D36-524D-842B-327CEB45389B}" type="sibTrans" cxnId="{606DD0E2-85BC-4C4C-84FE-BC13B2C85087}">
      <dgm:prSet/>
      <dgm:spPr/>
      <dgm:t>
        <a:bodyPr/>
        <a:lstStyle/>
        <a:p>
          <a:endParaRPr lang="en-US" sz="2000"/>
        </a:p>
      </dgm:t>
    </dgm:pt>
    <dgm:pt modelId="{7CA27DC6-74E5-C94C-9931-3D833EE6CA54}">
      <dgm:prSet phldrT="[Text]" custT="1"/>
      <dgm:spPr/>
      <dgm:t>
        <a:bodyPr/>
        <a:lstStyle/>
        <a:p>
          <a:r>
            <a:rPr lang="en-US" sz="1200" dirty="0"/>
            <a:t>Self Learn</a:t>
          </a:r>
        </a:p>
      </dgm:t>
    </dgm:pt>
    <dgm:pt modelId="{41842E5D-0488-FF43-99ED-546AE5595818}" type="parTrans" cxnId="{8FC67C2A-B41B-224B-8E43-FE5F9619B457}">
      <dgm:prSet/>
      <dgm:spPr/>
      <dgm:t>
        <a:bodyPr/>
        <a:lstStyle/>
        <a:p>
          <a:endParaRPr lang="en-US" sz="2000"/>
        </a:p>
      </dgm:t>
    </dgm:pt>
    <dgm:pt modelId="{D5C6780E-CE1E-FE46-9443-EF12A0E31CF8}" type="sibTrans" cxnId="{8FC67C2A-B41B-224B-8E43-FE5F9619B457}">
      <dgm:prSet/>
      <dgm:spPr/>
      <dgm:t>
        <a:bodyPr/>
        <a:lstStyle/>
        <a:p>
          <a:endParaRPr lang="en-US" sz="2000"/>
        </a:p>
      </dgm:t>
    </dgm:pt>
    <dgm:pt modelId="{36B2E573-3BD0-2747-A924-8DFB6A1A1623}">
      <dgm:prSet phldrT="[Text]" custT="1"/>
      <dgm:spPr/>
      <dgm:t>
        <a:bodyPr/>
        <a:lstStyle/>
        <a:p>
          <a:r>
            <a:rPr lang="en-US" sz="1200" dirty="0"/>
            <a:t>Self Heal</a:t>
          </a:r>
        </a:p>
      </dgm:t>
    </dgm:pt>
    <dgm:pt modelId="{A5E745DF-7965-9E48-91C1-84B27D987E2B}" type="parTrans" cxnId="{08C72565-2907-0B4B-ADE6-A8315C38D003}">
      <dgm:prSet/>
      <dgm:spPr/>
      <dgm:t>
        <a:bodyPr/>
        <a:lstStyle/>
        <a:p>
          <a:endParaRPr lang="en-US" sz="2000"/>
        </a:p>
      </dgm:t>
    </dgm:pt>
    <dgm:pt modelId="{8FBD4BCA-96D2-7C44-AFDE-8662748C47F9}" type="sibTrans" cxnId="{08C72565-2907-0B4B-ADE6-A8315C38D003}">
      <dgm:prSet/>
      <dgm:spPr/>
      <dgm:t>
        <a:bodyPr/>
        <a:lstStyle/>
        <a:p>
          <a:endParaRPr lang="en-US" sz="2000"/>
        </a:p>
      </dgm:t>
    </dgm:pt>
    <dgm:pt modelId="{91192C05-7374-844F-BA76-133DB380813D}">
      <dgm:prSet phldrT="[Text]" custT="1"/>
      <dgm:spPr/>
      <dgm:t>
        <a:bodyPr/>
        <a:lstStyle/>
        <a:p>
          <a:r>
            <a:rPr lang="en-US" sz="1200" dirty="0"/>
            <a:t>Self Serve</a:t>
          </a:r>
        </a:p>
      </dgm:t>
    </dgm:pt>
    <dgm:pt modelId="{7ECC6A4F-A22A-404E-B43D-1D6ADF884793}" type="parTrans" cxnId="{E79B9A22-A53E-7343-BC13-E6EC823ACC66}">
      <dgm:prSet/>
      <dgm:spPr/>
      <dgm:t>
        <a:bodyPr/>
        <a:lstStyle/>
        <a:p>
          <a:endParaRPr lang="en-US" sz="2000"/>
        </a:p>
      </dgm:t>
    </dgm:pt>
    <dgm:pt modelId="{7ED51605-5B7A-4040-9180-58ACDA956AE3}" type="sibTrans" cxnId="{E79B9A22-A53E-7343-BC13-E6EC823ACC66}">
      <dgm:prSet/>
      <dgm:spPr/>
      <dgm:t>
        <a:bodyPr/>
        <a:lstStyle/>
        <a:p>
          <a:endParaRPr lang="en-US" sz="2000"/>
        </a:p>
      </dgm:t>
    </dgm:pt>
    <dgm:pt modelId="{19CA7A48-4D27-9D4F-8305-4A24888E53C3}">
      <dgm:prSet custT="1"/>
      <dgm:spPr/>
      <dgm:t>
        <a:bodyPr/>
        <a:lstStyle/>
        <a:p>
          <a:r>
            <a:rPr lang="en-US" sz="1200" dirty="0"/>
            <a:t>Instrumentation</a:t>
          </a:r>
        </a:p>
      </dgm:t>
    </dgm:pt>
    <dgm:pt modelId="{1D533D0D-3440-C045-AE28-36194618526E}" type="parTrans" cxnId="{3A152B72-AB86-4E48-A825-40082DF2B59B}">
      <dgm:prSet/>
      <dgm:spPr/>
      <dgm:t>
        <a:bodyPr/>
        <a:lstStyle/>
        <a:p>
          <a:endParaRPr lang="en-US" sz="2000"/>
        </a:p>
      </dgm:t>
    </dgm:pt>
    <dgm:pt modelId="{7BF97FFC-8688-B746-8689-453234F6FAC2}" type="sibTrans" cxnId="{3A152B72-AB86-4E48-A825-40082DF2B59B}">
      <dgm:prSet/>
      <dgm:spPr/>
      <dgm:t>
        <a:bodyPr/>
        <a:lstStyle/>
        <a:p>
          <a:endParaRPr lang="en-US" sz="2000"/>
        </a:p>
      </dgm:t>
    </dgm:pt>
    <dgm:pt modelId="{4CE404FE-9DCE-B948-B296-5C31DCCD6F90}">
      <dgm:prSet custT="1"/>
      <dgm:spPr/>
      <dgm:t>
        <a:bodyPr/>
        <a:lstStyle/>
        <a:p>
          <a:r>
            <a:rPr lang="en-US" sz="1200" dirty="0"/>
            <a:t>DevOps</a:t>
          </a:r>
        </a:p>
      </dgm:t>
    </dgm:pt>
    <dgm:pt modelId="{3B6B6E85-2B64-2741-A893-F07806BE101F}" type="parTrans" cxnId="{895F2D6F-A94D-B646-AE39-256C5C85A2B7}">
      <dgm:prSet/>
      <dgm:spPr/>
      <dgm:t>
        <a:bodyPr/>
        <a:lstStyle/>
        <a:p>
          <a:endParaRPr lang="en-US" sz="2000"/>
        </a:p>
      </dgm:t>
    </dgm:pt>
    <dgm:pt modelId="{A30FA6AB-4E66-5A40-9C49-342F98CD9323}" type="sibTrans" cxnId="{895F2D6F-A94D-B646-AE39-256C5C85A2B7}">
      <dgm:prSet/>
      <dgm:spPr/>
      <dgm:t>
        <a:bodyPr/>
        <a:lstStyle/>
        <a:p>
          <a:endParaRPr lang="en-US" sz="2000"/>
        </a:p>
      </dgm:t>
    </dgm:pt>
    <dgm:pt modelId="{F412FEFF-CF19-CD4F-B8D0-B0FE43C19E62}">
      <dgm:prSet custT="1"/>
      <dgm:spPr/>
      <dgm:t>
        <a:bodyPr/>
        <a:lstStyle/>
        <a:p>
          <a:r>
            <a:rPr lang="en-US" sz="1200" dirty="0"/>
            <a:t>Cloud-based</a:t>
          </a:r>
        </a:p>
      </dgm:t>
    </dgm:pt>
    <dgm:pt modelId="{4632A183-EE9E-7C4F-BB64-E5EDA7CDD944}" type="parTrans" cxnId="{4A1F8E92-7AF7-E849-BF9C-DB29FE52CDF4}">
      <dgm:prSet/>
      <dgm:spPr/>
      <dgm:t>
        <a:bodyPr/>
        <a:lstStyle/>
        <a:p>
          <a:endParaRPr lang="en-US" sz="2000"/>
        </a:p>
      </dgm:t>
    </dgm:pt>
    <dgm:pt modelId="{EF02DB8D-4CBC-AE42-B227-DA4CC1FC0192}" type="sibTrans" cxnId="{4A1F8E92-7AF7-E849-BF9C-DB29FE52CDF4}">
      <dgm:prSet/>
      <dgm:spPr/>
      <dgm:t>
        <a:bodyPr/>
        <a:lstStyle/>
        <a:p>
          <a:endParaRPr lang="en-US" sz="2000"/>
        </a:p>
      </dgm:t>
    </dgm:pt>
    <dgm:pt modelId="{4C76BF41-AE56-F647-8DE2-CAD3B1898518}" type="pres">
      <dgm:prSet presAssocID="{99EC9D7B-B636-1B4C-8243-5E986912E6B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A2EB46-51E3-394D-983A-746E90E11901}" type="pres">
      <dgm:prSet presAssocID="{99EC9D7B-B636-1B4C-8243-5E986912E6BC}" presName="radial" presStyleCnt="0">
        <dgm:presLayoutVars>
          <dgm:animLvl val="ctr"/>
        </dgm:presLayoutVars>
      </dgm:prSet>
      <dgm:spPr/>
    </dgm:pt>
    <dgm:pt modelId="{2C26DA79-2BAF-C34A-AE14-AF431A34E661}" type="pres">
      <dgm:prSet presAssocID="{652BB231-E7DB-9C44-A790-B1513D35129D}" presName="centerShape" presStyleLbl="vennNode1" presStyleIdx="0" presStyleCnt="8" custScaleX="72825" custScaleY="65025"/>
      <dgm:spPr/>
      <dgm:t>
        <a:bodyPr/>
        <a:lstStyle/>
        <a:p>
          <a:endParaRPr lang="en-US"/>
        </a:p>
      </dgm:t>
    </dgm:pt>
    <dgm:pt modelId="{2677AFC7-7695-644D-A7B4-1FBC7268BE70}" type="pres">
      <dgm:prSet presAssocID="{1C41065E-4DA0-ED47-AC44-C63E42BE79E4}" presName="node" presStyleLbl="venn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36C13F-1B23-B449-8A2B-9D9C1C571477}" type="pres">
      <dgm:prSet presAssocID="{7CA27DC6-74E5-C94C-9931-3D833EE6CA54}" presName="node" presStyleLbl="venn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4EEF6-B9FA-2846-9869-C37CFC6D3766}" type="pres">
      <dgm:prSet presAssocID="{36B2E573-3BD0-2747-A924-8DFB6A1A1623}" presName="node" presStyleLbl="venn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69A24-B16F-AD40-B50E-63C55EE9E3DA}" type="pres">
      <dgm:prSet presAssocID="{91192C05-7374-844F-BA76-133DB380813D}" presName="node" presStyleLbl="venn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9BC486-7419-2043-8892-5CB0042E3FD0}" type="pres">
      <dgm:prSet presAssocID="{19CA7A48-4D27-9D4F-8305-4A24888E53C3}" presName="node" presStyleLbl="venn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3FB66-C2BB-E743-873F-751DEE9EE275}" type="pres">
      <dgm:prSet presAssocID="{4CE404FE-9DCE-B948-B296-5C31DCCD6F90}" presName="node" presStyleLbl="venn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A643A-21EF-A14B-9A14-8B818181BC8A}" type="pres">
      <dgm:prSet presAssocID="{F412FEFF-CF19-CD4F-B8D0-B0FE43C19E62}" presName="node" presStyleLbl="venn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9B9A22-A53E-7343-BC13-E6EC823ACC66}" srcId="{652BB231-E7DB-9C44-A790-B1513D35129D}" destId="{91192C05-7374-844F-BA76-133DB380813D}" srcOrd="3" destOrd="0" parTransId="{7ECC6A4F-A22A-404E-B43D-1D6ADF884793}" sibTransId="{7ED51605-5B7A-4040-9180-58ACDA956AE3}"/>
    <dgm:cxn modelId="{606DD0E2-85BC-4C4C-84FE-BC13B2C85087}" srcId="{652BB231-E7DB-9C44-A790-B1513D35129D}" destId="{1C41065E-4DA0-ED47-AC44-C63E42BE79E4}" srcOrd="0" destOrd="0" parTransId="{F26F814D-D14B-0C49-857D-74E0A7ECE759}" sibTransId="{77303DC0-0D36-524D-842B-327CEB45389B}"/>
    <dgm:cxn modelId="{4A1F8E92-7AF7-E849-BF9C-DB29FE52CDF4}" srcId="{652BB231-E7DB-9C44-A790-B1513D35129D}" destId="{F412FEFF-CF19-CD4F-B8D0-B0FE43C19E62}" srcOrd="6" destOrd="0" parTransId="{4632A183-EE9E-7C4F-BB64-E5EDA7CDD944}" sibTransId="{EF02DB8D-4CBC-AE42-B227-DA4CC1FC0192}"/>
    <dgm:cxn modelId="{3A152B72-AB86-4E48-A825-40082DF2B59B}" srcId="{652BB231-E7DB-9C44-A790-B1513D35129D}" destId="{19CA7A48-4D27-9D4F-8305-4A24888E53C3}" srcOrd="4" destOrd="0" parTransId="{1D533D0D-3440-C045-AE28-36194618526E}" sibTransId="{7BF97FFC-8688-B746-8689-453234F6FAC2}"/>
    <dgm:cxn modelId="{E0B53208-3E4D-7249-9DCD-1128E4E0A986}" type="presOf" srcId="{652BB231-E7DB-9C44-A790-B1513D35129D}" destId="{2C26DA79-2BAF-C34A-AE14-AF431A34E661}" srcOrd="0" destOrd="0" presId="urn:microsoft.com/office/officeart/2005/8/layout/radial3"/>
    <dgm:cxn modelId="{895F2D6F-A94D-B646-AE39-256C5C85A2B7}" srcId="{652BB231-E7DB-9C44-A790-B1513D35129D}" destId="{4CE404FE-9DCE-B948-B296-5C31DCCD6F90}" srcOrd="5" destOrd="0" parTransId="{3B6B6E85-2B64-2741-A893-F07806BE101F}" sibTransId="{A30FA6AB-4E66-5A40-9C49-342F98CD9323}"/>
    <dgm:cxn modelId="{72A2DEEB-9AC3-1743-8A39-F81A29AFB03A}" type="presOf" srcId="{91192C05-7374-844F-BA76-133DB380813D}" destId="{B1169A24-B16F-AD40-B50E-63C55EE9E3DA}" srcOrd="0" destOrd="0" presId="urn:microsoft.com/office/officeart/2005/8/layout/radial3"/>
    <dgm:cxn modelId="{0ADB0676-5A29-1949-948D-366710D313B6}" type="presOf" srcId="{19CA7A48-4D27-9D4F-8305-4A24888E53C3}" destId="{D89BC486-7419-2043-8892-5CB0042E3FD0}" srcOrd="0" destOrd="0" presId="urn:microsoft.com/office/officeart/2005/8/layout/radial3"/>
    <dgm:cxn modelId="{72B53C36-E57F-1F4B-8542-159BDEB97BB2}" type="presOf" srcId="{7CA27DC6-74E5-C94C-9931-3D833EE6CA54}" destId="{C636C13F-1B23-B449-8A2B-9D9C1C571477}" srcOrd="0" destOrd="0" presId="urn:microsoft.com/office/officeart/2005/8/layout/radial3"/>
    <dgm:cxn modelId="{8FC67C2A-B41B-224B-8E43-FE5F9619B457}" srcId="{652BB231-E7DB-9C44-A790-B1513D35129D}" destId="{7CA27DC6-74E5-C94C-9931-3D833EE6CA54}" srcOrd="1" destOrd="0" parTransId="{41842E5D-0488-FF43-99ED-546AE5595818}" sibTransId="{D5C6780E-CE1E-FE46-9443-EF12A0E31CF8}"/>
    <dgm:cxn modelId="{2C7F27A9-8BD2-AC48-B56B-C95CC7D01868}" type="presOf" srcId="{99EC9D7B-B636-1B4C-8243-5E986912E6BC}" destId="{4C76BF41-AE56-F647-8DE2-CAD3B1898518}" srcOrd="0" destOrd="0" presId="urn:microsoft.com/office/officeart/2005/8/layout/radial3"/>
    <dgm:cxn modelId="{3C759B44-D088-004C-A7E9-DF94EBB0ABA9}" srcId="{99EC9D7B-B636-1B4C-8243-5E986912E6BC}" destId="{652BB231-E7DB-9C44-A790-B1513D35129D}" srcOrd="0" destOrd="0" parTransId="{8049A28E-EE67-2F46-BDCA-162FEB531D84}" sibTransId="{E6AC49A0-2E4B-2C45-BB91-889E9501831C}"/>
    <dgm:cxn modelId="{9BB6D5BC-02C6-1545-BDCD-C15053D4A735}" type="presOf" srcId="{4CE404FE-9DCE-B948-B296-5C31DCCD6F90}" destId="{A4C3FB66-C2BB-E743-873F-751DEE9EE275}" srcOrd="0" destOrd="0" presId="urn:microsoft.com/office/officeart/2005/8/layout/radial3"/>
    <dgm:cxn modelId="{59D67DD5-AA18-A047-B92B-F0DE778F2FE9}" type="presOf" srcId="{F412FEFF-CF19-CD4F-B8D0-B0FE43C19E62}" destId="{92CA643A-21EF-A14B-9A14-8B818181BC8A}" srcOrd="0" destOrd="0" presId="urn:microsoft.com/office/officeart/2005/8/layout/radial3"/>
    <dgm:cxn modelId="{08C72565-2907-0B4B-ADE6-A8315C38D003}" srcId="{652BB231-E7DB-9C44-A790-B1513D35129D}" destId="{36B2E573-3BD0-2747-A924-8DFB6A1A1623}" srcOrd="2" destOrd="0" parTransId="{A5E745DF-7965-9E48-91C1-84B27D987E2B}" sibTransId="{8FBD4BCA-96D2-7C44-AFDE-8662748C47F9}"/>
    <dgm:cxn modelId="{E8DC496B-7329-8A4E-BF29-ECFAC43D2961}" type="presOf" srcId="{1C41065E-4DA0-ED47-AC44-C63E42BE79E4}" destId="{2677AFC7-7695-644D-A7B4-1FBC7268BE70}" srcOrd="0" destOrd="0" presId="urn:microsoft.com/office/officeart/2005/8/layout/radial3"/>
    <dgm:cxn modelId="{2BC607D5-BD87-8D41-8E4B-05B4DEE5A939}" type="presOf" srcId="{36B2E573-3BD0-2747-A924-8DFB6A1A1623}" destId="{E024EEF6-B9FA-2846-9869-C37CFC6D3766}" srcOrd="0" destOrd="0" presId="urn:microsoft.com/office/officeart/2005/8/layout/radial3"/>
    <dgm:cxn modelId="{641BC818-DF1C-DA4D-85BE-843CD01FE644}" type="presParOf" srcId="{4C76BF41-AE56-F647-8DE2-CAD3B1898518}" destId="{D7A2EB46-51E3-394D-983A-746E90E11901}" srcOrd="0" destOrd="0" presId="urn:microsoft.com/office/officeart/2005/8/layout/radial3"/>
    <dgm:cxn modelId="{6FB90D43-7F5B-504B-8581-019B8F094658}" type="presParOf" srcId="{D7A2EB46-51E3-394D-983A-746E90E11901}" destId="{2C26DA79-2BAF-C34A-AE14-AF431A34E661}" srcOrd="0" destOrd="0" presId="urn:microsoft.com/office/officeart/2005/8/layout/radial3"/>
    <dgm:cxn modelId="{D51040E1-F29D-4E4E-911D-29853546E243}" type="presParOf" srcId="{D7A2EB46-51E3-394D-983A-746E90E11901}" destId="{2677AFC7-7695-644D-A7B4-1FBC7268BE70}" srcOrd="1" destOrd="0" presId="urn:microsoft.com/office/officeart/2005/8/layout/radial3"/>
    <dgm:cxn modelId="{8CB3D2D7-9D94-5740-8EA3-6ABC86D836AF}" type="presParOf" srcId="{D7A2EB46-51E3-394D-983A-746E90E11901}" destId="{C636C13F-1B23-B449-8A2B-9D9C1C571477}" srcOrd="2" destOrd="0" presId="urn:microsoft.com/office/officeart/2005/8/layout/radial3"/>
    <dgm:cxn modelId="{EA6A4F40-E8E0-B144-87D8-7686F3B26D61}" type="presParOf" srcId="{D7A2EB46-51E3-394D-983A-746E90E11901}" destId="{E024EEF6-B9FA-2846-9869-C37CFC6D3766}" srcOrd="3" destOrd="0" presId="urn:microsoft.com/office/officeart/2005/8/layout/radial3"/>
    <dgm:cxn modelId="{62AE2D6A-1E3C-EE45-B92B-281A1593E487}" type="presParOf" srcId="{D7A2EB46-51E3-394D-983A-746E90E11901}" destId="{B1169A24-B16F-AD40-B50E-63C55EE9E3DA}" srcOrd="4" destOrd="0" presId="urn:microsoft.com/office/officeart/2005/8/layout/radial3"/>
    <dgm:cxn modelId="{3C81CF80-F5D3-AA44-B9DF-6C297A23B97C}" type="presParOf" srcId="{D7A2EB46-51E3-394D-983A-746E90E11901}" destId="{D89BC486-7419-2043-8892-5CB0042E3FD0}" srcOrd="5" destOrd="0" presId="urn:microsoft.com/office/officeart/2005/8/layout/radial3"/>
    <dgm:cxn modelId="{44B273DB-6C8B-5945-9BA5-8F2BDC8C31A3}" type="presParOf" srcId="{D7A2EB46-51E3-394D-983A-746E90E11901}" destId="{A4C3FB66-C2BB-E743-873F-751DEE9EE275}" srcOrd="6" destOrd="0" presId="urn:microsoft.com/office/officeart/2005/8/layout/radial3"/>
    <dgm:cxn modelId="{EDAE038B-9D4A-DD4E-8124-1D195C1219C1}" type="presParOf" srcId="{D7A2EB46-51E3-394D-983A-746E90E11901}" destId="{92CA643A-21EF-A14B-9A14-8B818181BC8A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D2A8C6-3ECB-DC44-8A74-1AF9D4984154}" type="doc">
      <dgm:prSet loTypeId="urn:microsoft.com/office/officeart/2005/8/layout/h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061ADB6-571D-6A4D-8BAD-0916509F7A50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>
            <a:lnSpc>
              <a:spcPct val="150000"/>
            </a:lnSpc>
          </a:pPr>
          <a:r>
            <a:rPr lang="en-US" sz="1800" dirty="0"/>
            <a:t>Data Engineer</a:t>
          </a:r>
        </a:p>
      </dgm:t>
    </dgm:pt>
    <dgm:pt modelId="{F3AB39F3-1981-434C-A6F8-9F6A55A9E95D}" type="parTrans" cxnId="{D28495A5-4B60-2440-8F03-9099D9D646F5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953A34FF-E972-6C45-95D0-BCFFCD52CC0C}" type="sibTrans" cxnId="{D28495A5-4B60-2440-8F03-9099D9D646F5}">
      <dgm:prSet/>
      <dgm:spPr/>
      <dgm:t>
        <a:bodyPr/>
        <a:lstStyle/>
        <a:p>
          <a:pPr>
            <a:lnSpc>
              <a:spcPct val="150000"/>
            </a:lnSpc>
          </a:pPr>
          <a:endParaRPr lang="en-US" sz="1200"/>
        </a:p>
      </dgm:t>
    </dgm:pt>
    <dgm:pt modelId="{15793E2D-9692-954D-A1CD-19EE942DB277}">
      <dgm:prSet custT="1"/>
      <dgm:spPr/>
      <dgm:t>
        <a:bodyPr/>
        <a:lstStyle/>
        <a:p>
          <a:r>
            <a:rPr lang="en-US" sz="1800" dirty="0"/>
            <a:t>Data Scientist</a:t>
          </a:r>
        </a:p>
      </dgm:t>
    </dgm:pt>
    <dgm:pt modelId="{551617AF-9835-EA49-92AE-F7364B3A6DB2}" type="parTrans" cxnId="{553EA71E-9928-A844-8B9D-13CFCFAF59E1}">
      <dgm:prSet/>
      <dgm:spPr/>
      <dgm:t>
        <a:bodyPr/>
        <a:lstStyle/>
        <a:p>
          <a:endParaRPr lang="en-US"/>
        </a:p>
      </dgm:t>
    </dgm:pt>
    <dgm:pt modelId="{6DEF30A6-3462-C341-8644-890E1251A86B}" type="sibTrans" cxnId="{553EA71E-9928-A844-8B9D-13CFCFAF59E1}">
      <dgm:prSet/>
      <dgm:spPr/>
      <dgm:t>
        <a:bodyPr/>
        <a:lstStyle/>
        <a:p>
          <a:endParaRPr lang="en-US"/>
        </a:p>
      </dgm:t>
    </dgm:pt>
    <dgm:pt modelId="{406FCAE4-3C17-8547-B03B-46C588A1985E}">
      <dgm:prSet custT="1"/>
      <dgm:spPr/>
      <dgm:t>
        <a:bodyPr/>
        <a:lstStyle/>
        <a:p>
          <a:r>
            <a:rPr lang="en-US" sz="1800" dirty="0"/>
            <a:t>App Engineer</a:t>
          </a:r>
        </a:p>
      </dgm:t>
    </dgm:pt>
    <dgm:pt modelId="{3164C101-4DB9-DE4E-8F9A-D202DCA18907}" type="parTrans" cxnId="{28FFE60E-DAD2-6049-9EA0-324BC7423FFE}">
      <dgm:prSet/>
      <dgm:spPr/>
      <dgm:t>
        <a:bodyPr/>
        <a:lstStyle/>
        <a:p>
          <a:endParaRPr lang="en-US"/>
        </a:p>
      </dgm:t>
    </dgm:pt>
    <dgm:pt modelId="{7F17CD6F-0AB6-2C4E-AA2A-7180A157013C}" type="sibTrans" cxnId="{28FFE60E-DAD2-6049-9EA0-324BC7423FFE}">
      <dgm:prSet/>
      <dgm:spPr/>
      <dgm:t>
        <a:bodyPr/>
        <a:lstStyle/>
        <a:p>
          <a:endParaRPr lang="en-US"/>
        </a:p>
      </dgm:t>
    </dgm:pt>
    <dgm:pt modelId="{FAC237E7-E5C9-4C47-8771-8FEF692E8970}">
      <dgm:prSet custT="1"/>
      <dgm:spPr/>
      <dgm:t>
        <a:bodyPr/>
        <a:lstStyle/>
        <a:p>
          <a:r>
            <a:rPr lang="en-US" sz="1800" dirty="0"/>
            <a:t>Business Analyst</a:t>
          </a:r>
        </a:p>
      </dgm:t>
    </dgm:pt>
    <dgm:pt modelId="{EE94FECB-F41A-4E4E-B18F-B9474C9D868B}" type="parTrans" cxnId="{DABA4862-0D14-0E4D-A73F-EF076F992719}">
      <dgm:prSet/>
      <dgm:spPr/>
      <dgm:t>
        <a:bodyPr/>
        <a:lstStyle/>
        <a:p>
          <a:endParaRPr lang="en-US"/>
        </a:p>
      </dgm:t>
    </dgm:pt>
    <dgm:pt modelId="{F9984F2B-3A44-FA4B-89D9-7B3C21F1DC83}" type="sibTrans" cxnId="{DABA4862-0D14-0E4D-A73F-EF076F992719}">
      <dgm:prSet/>
      <dgm:spPr/>
      <dgm:t>
        <a:bodyPr/>
        <a:lstStyle/>
        <a:p>
          <a:endParaRPr lang="en-US"/>
        </a:p>
      </dgm:t>
    </dgm:pt>
    <dgm:pt modelId="{EAE7C21B-C9B4-5743-9F36-80DED32E9815}">
      <dgm:prSet custT="1"/>
      <dgm:spPr/>
      <dgm:t>
        <a:bodyPr/>
        <a:lstStyle/>
        <a:p>
          <a:r>
            <a:rPr lang="en-US" sz="1800" dirty="0"/>
            <a:t>Subject Matter Expert</a:t>
          </a:r>
        </a:p>
      </dgm:t>
    </dgm:pt>
    <dgm:pt modelId="{E99DB491-151E-0A42-93B2-676F8DDDA3CA}" type="parTrans" cxnId="{3B22F87D-2DBD-F443-A9EE-6ADD4ADF5451}">
      <dgm:prSet/>
      <dgm:spPr/>
      <dgm:t>
        <a:bodyPr/>
        <a:lstStyle/>
        <a:p>
          <a:endParaRPr lang="en-US"/>
        </a:p>
      </dgm:t>
    </dgm:pt>
    <dgm:pt modelId="{DEB7F756-F096-1349-AED1-C50A3D03AA8A}" type="sibTrans" cxnId="{3B22F87D-2DBD-F443-A9EE-6ADD4ADF5451}">
      <dgm:prSet/>
      <dgm:spPr/>
      <dgm:t>
        <a:bodyPr/>
        <a:lstStyle/>
        <a:p>
          <a:endParaRPr lang="en-US"/>
        </a:p>
      </dgm:t>
    </dgm:pt>
    <dgm:pt modelId="{EC133228-9634-B04C-88B0-AFF149FEA5BA}">
      <dgm:prSet custT="1"/>
      <dgm:spPr/>
      <dgm:t>
        <a:bodyPr/>
        <a:lstStyle/>
        <a:p>
          <a:r>
            <a:rPr lang="en-US" sz="1600" b="1" dirty="0"/>
            <a:t>Ingests data</a:t>
          </a:r>
          <a:r>
            <a:rPr lang="en-US" sz="1600" dirty="0"/>
            <a:t> for analytics and reporting applications</a:t>
          </a:r>
        </a:p>
        <a:p>
          <a:endParaRPr lang="en-US" sz="1600" dirty="0"/>
        </a:p>
      </dgm:t>
    </dgm:pt>
    <dgm:pt modelId="{0414516A-1699-B84F-AE96-23B3BD27484E}" type="parTrans" cxnId="{77898FBE-0740-1147-BFCE-EB3E78074EB9}">
      <dgm:prSet/>
      <dgm:spPr/>
      <dgm:t>
        <a:bodyPr/>
        <a:lstStyle/>
        <a:p>
          <a:endParaRPr lang="en-US"/>
        </a:p>
      </dgm:t>
    </dgm:pt>
    <dgm:pt modelId="{E0DD56C5-7F6D-734C-9F34-94B52836231A}" type="sibTrans" cxnId="{77898FBE-0740-1147-BFCE-EB3E78074EB9}">
      <dgm:prSet/>
      <dgm:spPr/>
      <dgm:t>
        <a:bodyPr/>
        <a:lstStyle/>
        <a:p>
          <a:endParaRPr lang="en-US"/>
        </a:p>
      </dgm:t>
    </dgm:pt>
    <dgm:pt modelId="{E4202122-8F90-8D4A-9895-0086A1993B93}">
      <dgm:prSet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dirty="0"/>
            <a:t> Deploys </a:t>
          </a:r>
          <a:r>
            <a:rPr lang="en-US" sz="1600" b="1" dirty="0"/>
            <a:t>analytical models</a:t>
          </a:r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600" b="1" dirty="0"/>
        </a:p>
      </dgm:t>
    </dgm:pt>
    <dgm:pt modelId="{AB4C74E6-78D4-0B4F-8A81-B92B1A6C7296}" type="parTrans" cxnId="{E58C1C53-20E2-B247-9A23-23E4D0B3E47A}">
      <dgm:prSet/>
      <dgm:spPr/>
      <dgm:t>
        <a:bodyPr/>
        <a:lstStyle/>
        <a:p>
          <a:endParaRPr lang="en-US"/>
        </a:p>
      </dgm:t>
    </dgm:pt>
    <dgm:pt modelId="{9A632427-2035-3442-A6FB-70EB48D5AD38}" type="sibTrans" cxnId="{E58C1C53-20E2-B247-9A23-23E4D0B3E47A}">
      <dgm:prSet/>
      <dgm:spPr/>
      <dgm:t>
        <a:bodyPr/>
        <a:lstStyle/>
        <a:p>
          <a:endParaRPr lang="en-US"/>
        </a:p>
      </dgm:t>
    </dgm:pt>
    <dgm:pt modelId="{692148EC-47EA-824C-A76E-B9B88010F3BC}">
      <dgm:prSet custT="1"/>
      <dgm:spPr/>
      <dgm:t>
        <a:bodyPr/>
        <a:lstStyle/>
        <a:p>
          <a:r>
            <a:rPr lang="en-US" sz="1600" dirty="0"/>
            <a:t>Support Business Applications through </a:t>
          </a:r>
          <a:r>
            <a:rPr lang="en-US" sz="1600" b="1" dirty="0"/>
            <a:t>APIs</a:t>
          </a:r>
        </a:p>
        <a:p>
          <a:endParaRPr lang="en-US" sz="1600" b="1" dirty="0"/>
        </a:p>
      </dgm:t>
    </dgm:pt>
    <dgm:pt modelId="{87EFDFFB-98B0-9148-8A42-F3670584F7E2}" type="parTrans" cxnId="{47A434D9-58F9-1344-B205-94300BB90804}">
      <dgm:prSet/>
      <dgm:spPr/>
      <dgm:t>
        <a:bodyPr/>
        <a:lstStyle/>
        <a:p>
          <a:endParaRPr lang="en-US"/>
        </a:p>
      </dgm:t>
    </dgm:pt>
    <dgm:pt modelId="{ED0AAD60-B6AF-FD46-9B9D-B9507B41E9FE}" type="sibTrans" cxnId="{47A434D9-58F9-1344-B205-94300BB90804}">
      <dgm:prSet/>
      <dgm:spPr/>
      <dgm:t>
        <a:bodyPr/>
        <a:lstStyle/>
        <a:p>
          <a:endParaRPr lang="en-US"/>
        </a:p>
      </dgm:t>
    </dgm:pt>
    <dgm:pt modelId="{E4106E4F-4250-6E46-98B3-C30A029C8D94}">
      <dgm:prSet custT="1"/>
      <dgm:spPr/>
      <dgm:t>
        <a:bodyPr/>
        <a:lstStyle/>
        <a:p>
          <a:r>
            <a:rPr lang="en-US" sz="1600" b="1" dirty="0"/>
            <a:t>Perform Analytics </a:t>
          </a:r>
          <a:r>
            <a:rPr lang="en-US" sz="1600" dirty="0"/>
            <a:t>with data</a:t>
          </a:r>
        </a:p>
        <a:p>
          <a:endParaRPr lang="en-US" sz="1600" dirty="0"/>
        </a:p>
      </dgm:t>
    </dgm:pt>
    <dgm:pt modelId="{6F2A15EC-173D-1F4B-8EC8-8336B5FE2759}" type="parTrans" cxnId="{EA001541-73D7-A945-A9EA-F6430EE2F30D}">
      <dgm:prSet/>
      <dgm:spPr/>
      <dgm:t>
        <a:bodyPr/>
        <a:lstStyle/>
        <a:p>
          <a:endParaRPr lang="en-US"/>
        </a:p>
      </dgm:t>
    </dgm:pt>
    <dgm:pt modelId="{4C558EB2-0979-9F4C-9327-87D32FC71380}" type="sibTrans" cxnId="{EA001541-73D7-A945-A9EA-F6430EE2F30D}">
      <dgm:prSet/>
      <dgm:spPr/>
      <dgm:t>
        <a:bodyPr/>
        <a:lstStyle/>
        <a:p>
          <a:endParaRPr lang="en-US"/>
        </a:p>
      </dgm:t>
    </dgm:pt>
    <dgm:pt modelId="{37FE8BCE-EAFC-2B44-9A82-43E02D52DA93}">
      <dgm:prSet custT="1"/>
      <dgm:spPr/>
      <dgm:t>
        <a:bodyPr/>
        <a:lstStyle/>
        <a:p>
          <a:r>
            <a:rPr lang="en-US" sz="1600" dirty="0"/>
            <a:t>Provide </a:t>
          </a:r>
          <a:r>
            <a:rPr lang="en-US" sz="1600" b="1" dirty="0"/>
            <a:t>Technical Metadata</a:t>
          </a:r>
        </a:p>
      </dgm:t>
    </dgm:pt>
    <dgm:pt modelId="{5A60F1E9-41D2-BE45-9250-08305AEBF554}" type="parTrans" cxnId="{DE6F603A-2627-8146-8817-BBCACF351A6D}">
      <dgm:prSet/>
      <dgm:spPr/>
      <dgm:t>
        <a:bodyPr/>
        <a:lstStyle/>
        <a:p>
          <a:endParaRPr lang="en-US"/>
        </a:p>
      </dgm:t>
    </dgm:pt>
    <dgm:pt modelId="{079D23F3-9D0D-0849-876A-32EE75A4BA9D}" type="sibTrans" cxnId="{DE6F603A-2627-8146-8817-BBCACF351A6D}">
      <dgm:prSet/>
      <dgm:spPr/>
      <dgm:t>
        <a:bodyPr/>
        <a:lstStyle/>
        <a:p>
          <a:endParaRPr lang="en-US"/>
        </a:p>
      </dgm:t>
    </dgm:pt>
    <dgm:pt modelId="{9F147DE6-AB74-D94A-A503-2C1252BAFD26}">
      <dgm:prSet custT="1"/>
      <dgm:spPr/>
      <dgm:t>
        <a:bodyPr/>
        <a:lstStyle/>
        <a:p>
          <a:r>
            <a:rPr lang="en-US" sz="1600" i="0" dirty="0"/>
            <a:t>Ensure </a:t>
          </a:r>
          <a:r>
            <a:rPr lang="en-US" sz="1600" b="1" i="0" dirty="0"/>
            <a:t>data quality</a:t>
          </a:r>
        </a:p>
        <a:p>
          <a:endParaRPr lang="en-US" sz="1600" b="1" i="0" dirty="0"/>
        </a:p>
      </dgm:t>
    </dgm:pt>
    <dgm:pt modelId="{AEAA47DE-4C02-DD42-B2AA-E42747DA1CE2}" type="parTrans" cxnId="{85835AB7-F999-B34B-BAF4-04A30CF55B94}">
      <dgm:prSet/>
      <dgm:spPr/>
      <dgm:t>
        <a:bodyPr/>
        <a:lstStyle/>
        <a:p>
          <a:endParaRPr lang="en-US"/>
        </a:p>
      </dgm:t>
    </dgm:pt>
    <dgm:pt modelId="{058E45F3-7CD7-094F-9E6B-40EA0F7A7559}" type="sibTrans" cxnId="{85835AB7-F999-B34B-BAF4-04A30CF55B94}">
      <dgm:prSet/>
      <dgm:spPr/>
      <dgm:t>
        <a:bodyPr/>
        <a:lstStyle/>
        <a:p>
          <a:endParaRPr lang="en-US"/>
        </a:p>
      </dgm:t>
    </dgm:pt>
    <dgm:pt modelId="{0CCB79B2-CE7E-4541-B308-D7BB40FA9A0D}">
      <dgm:prSet custT="1"/>
      <dgm:spPr/>
      <dgm:t>
        <a:bodyPr/>
        <a:lstStyle/>
        <a:p>
          <a:r>
            <a:rPr lang="en-US" sz="1600" dirty="0"/>
            <a:t>Develop </a:t>
          </a:r>
          <a:r>
            <a:rPr lang="en-US" sz="1600" b="1" dirty="0"/>
            <a:t>self-service applications</a:t>
          </a:r>
        </a:p>
      </dgm:t>
    </dgm:pt>
    <dgm:pt modelId="{7599900C-A28F-3A44-A16B-A9DE44339811}" type="parTrans" cxnId="{8EB195B1-85AC-2F47-BAF3-B28651929CD7}">
      <dgm:prSet/>
      <dgm:spPr/>
      <dgm:t>
        <a:bodyPr/>
        <a:lstStyle/>
        <a:p>
          <a:endParaRPr lang="en-US"/>
        </a:p>
      </dgm:t>
    </dgm:pt>
    <dgm:pt modelId="{4D6B1487-BE83-EA41-99D5-265592B5E4F2}" type="sibTrans" cxnId="{8EB195B1-85AC-2F47-BAF3-B28651929CD7}">
      <dgm:prSet/>
      <dgm:spPr/>
      <dgm:t>
        <a:bodyPr/>
        <a:lstStyle/>
        <a:p>
          <a:endParaRPr lang="en-US"/>
        </a:p>
      </dgm:t>
    </dgm:pt>
    <dgm:pt modelId="{2A5DA3BC-1362-1141-B23D-FB850D07CB8C}">
      <dgm:prSet custT="1"/>
      <dgm:spPr/>
      <dgm:t>
        <a:bodyPr/>
        <a:lstStyle/>
        <a:p>
          <a:r>
            <a:rPr lang="en-US" sz="1600" dirty="0"/>
            <a:t>Obtain </a:t>
          </a:r>
          <a:r>
            <a:rPr lang="en-US" sz="1600" b="1" dirty="0"/>
            <a:t>Client 360-degree views</a:t>
          </a:r>
        </a:p>
      </dgm:t>
    </dgm:pt>
    <dgm:pt modelId="{EF57DEE0-B771-544A-91D9-06308AE26093}" type="parTrans" cxnId="{228258AE-0917-5E42-8922-DCF7A685B751}">
      <dgm:prSet/>
      <dgm:spPr/>
      <dgm:t>
        <a:bodyPr/>
        <a:lstStyle/>
        <a:p>
          <a:endParaRPr lang="en-US"/>
        </a:p>
      </dgm:t>
    </dgm:pt>
    <dgm:pt modelId="{476C0865-D55F-1E45-9B01-A3E6292D96DB}" type="sibTrans" cxnId="{228258AE-0917-5E42-8922-DCF7A685B751}">
      <dgm:prSet/>
      <dgm:spPr/>
      <dgm:t>
        <a:bodyPr/>
        <a:lstStyle/>
        <a:p>
          <a:endParaRPr lang="en-US"/>
        </a:p>
      </dgm:t>
    </dgm:pt>
    <dgm:pt modelId="{6F4E356E-CA3C-5A4E-B071-ECB3BA09EC0B}">
      <dgm:prSet custT="1"/>
      <dgm:spPr/>
      <dgm:t>
        <a:bodyPr/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dirty="0"/>
            <a:t> Support Cognitive Process Initiatives</a:t>
          </a:r>
        </a:p>
      </dgm:t>
    </dgm:pt>
    <dgm:pt modelId="{A514B9B5-F9D3-D24B-8545-1F79BB7BB797}" type="parTrans" cxnId="{6C3EADAB-3AC2-9B4F-8849-296DE6EB802A}">
      <dgm:prSet/>
      <dgm:spPr/>
      <dgm:t>
        <a:bodyPr/>
        <a:lstStyle/>
        <a:p>
          <a:endParaRPr lang="en-US"/>
        </a:p>
      </dgm:t>
    </dgm:pt>
    <dgm:pt modelId="{6D4E5C4F-79C9-7D44-BD60-3B392BB947BD}" type="sibTrans" cxnId="{6C3EADAB-3AC2-9B4F-8849-296DE6EB802A}">
      <dgm:prSet/>
      <dgm:spPr/>
      <dgm:t>
        <a:bodyPr/>
        <a:lstStyle/>
        <a:p>
          <a:endParaRPr lang="en-US"/>
        </a:p>
      </dgm:t>
    </dgm:pt>
    <dgm:pt modelId="{7FE4D435-DAA8-934E-92DF-7AA83B85D435}">
      <dgm:prSet custT="1"/>
      <dgm:spPr/>
      <dgm:t>
        <a:bodyPr/>
        <a:lstStyle/>
        <a:p>
          <a:r>
            <a:rPr lang="en-US" sz="1600" dirty="0"/>
            <a:t>Obtains </a:t>
          </a:r>
          <a:r>
            <a:rPr lang="en-US" sz="1600" b="1" dirty="0"/>
            <a:t>answers </a:t>
          </a:r>
          <a:r>
            <a:rPr lang="en-US" sz="1600" dirty="0"/>
            <a:t>to Business questions</a:t>
          </a:r>
          <a:endParaRPr lang="en-US" sz="1600" i="0" dirty="0"/>
        </a:p>
      </dgm:t>
    </dgm:pt>
    <dgm:pt modelId="{40E55A79-9CA3-454C-BF86-1251ABACD11A}" type="parTrans" cxnId="{20213B14-3B48-7E48-BB76-A2136193CA57}">
      <dgm:prSet/>
      <dgm:spPr/>
      <dgm:t>
        <a:bodyPr/>
        <a:lstStyle/>
        <a:p>
          <a:endParaRPr lang="en-US"/>
        </a:p>
      </dgm:t>
    </dgm:pt>
    <dgm:pt modelId="{F5B0892E-9B64-244E-BEB6-91E1D20736CF}" type="sibTrans" cxnId="{20213B14-3B48-7E48-BB76-A2136193CA57}">
      <dgm:prSet/>
      <dgm:spPr/>
      <dgm:t>
        <a:bodyPr/>
        <a:lstStyle/>
        <a:p>
          <a:endParaRPr lang="en-US"/>
        </a:p>
      </dgm:t>
    </dgm:pt>
    <dgm:pt modelId="{379272F6-41B8-9A4B-8CE9-9CA8C0518B4B}">
      <dgm:prSet custT="1"/>
      <dgm:spPr/>
      <dgm:t>
        <a:bodyPr/>
        <a:lstStyle/>
        <a:p>
          <a:r>
            <a:rPr lang="en-US" sz="1600" dirty="0"/>
            <a:t>Ensures </a:t>
          </a:r>
          <a:r>
            <a:rPr lang="en-US" sz="1600" b="1" dirty="0"/>
            <a:t>Data Quality</a:t>
          </a:r>
        </a:p>
      </dgm:t>
    </dgm:pt>
    <dgm:pt modelId="{D1EE3484-EF5B-8E4A-8D0C-9D05CD185F89}" type="parTrans" cxnId="{C1CECFBE-9896-4242-9E28-FB7FCF3435B6}">
      <dgm:prSet/>
      <dgm:spPr/>
      <dgm:t>
        <a:bodyPr/>
        <a:lstStyle/>
        <a:p>
          <a:endParaRPr lang="en-US"/>
        </a:p>
      </dgm:t>
    </dgm:pt>
    <dgm:pt modelId="{7E2E54D8-361B-AA42-A3B9-7886BD0D5937}" type="sibTrans" cxnId="{C1CECFBE-9896-4242-9E28-FB7FCF3435B6}">
      <dgm:prSet/>
      <dgm:spPr/>
      <dgm:t>
        <a:bodyPr/>
        <a:lstStyle/>
        <a:p>
          <a:endParaRPr lang="en-US"/>
        </a:p>
      </dgm:t>
    </dgm:pt>
    <dgm:pt modelId="{E185278C-8761-B547-81D8-695BD3E18487}" type="pres">
      <dgm:prSet presAssocID="{A3D2A8C6-3ECB-DC44-8A74-1AF9D49841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698468-4925-A343-8691-DAF4401B9536}" type="pres">
      <dgm:prSet presAssocID="{2061ADB6-571D-6A4D-8BAD-0916509F7A50}" presName="composite" presStyleCnt="0"/>
      <dgm:spPr/>
    </dgm:pt>
    <dgm:pt modelId="{FC4C210A-6F2C-2940-A1D6-3E4A5AA82F91}" type="pres">
      <dgm:prSet presAssocID="{2061ADB6-571D-6A4D-8BAD-0916509F7A5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828E13-1BDF-B94A-80C6-6A22EBB0C407}" type="pres">
      <dgm:prSet presAssocID="{2061ADB6-571D-6A4D-8BAD-0916509F7A50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88997-5404-9349-8E5B-4FF96C5B1D98}" type="pres">
      <dgm:prSet presAssocID="{953A34FF-E972-6C45-95D0-BCFFCD52CC0C}" presName="space" presStyleCnt="0"/>
      <dgm:spPr/>
    </dgm:pt>
    <dgm:pt modelId="{4BA6FEA1-D27C-8A49-A388-D1F2FCC61A87}" type="pres">
      <dgm:prSet presAssocID="{15793E2D-9692-954D-A1CD-19EE942DB277}" presName="composite" presStyleCnt="0"/>
      <dgm:spPr/>
    </dgm:pt>
    <dgm:pt modelId="{FCBE6B8C-4D7A-B143-A95B-21DE48A6802B}" type="pres">
      <dgm:prSet presAssocID="{15793E2D-9692-954D-A1CD-19EE942DB277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147EB-E995-6C4F-8A79-042C335485BA}" type="pres">
      <dgm:prSet presAssocID="{15793E2D-9692-954D-A1CD-19EE942DB277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0DD7D-66F2-2345-A70A-C10E6BAAA6AB}" type="pres">
      <dgm:prSet presAssocID="{6DEF30A6-3462-C341-8644-890E1251A86B}" presName="space" presStyleCnt="0"/>
      <dgm:spPr/>
    </dgm:pt>
    <dgm:pt modelId="{5040D22C-1ED8-D246-9CE0-DFD873F2071D}" type="pres">
      <dgm:prSet presAssocID="{406FCAE4-3C17-8547-B03B-46C588A1985E}" presName="composite" presStyleCnt="0"/>
      <dgm:spPr/>
    </dgm:pt>
    <dgm:pt modelId="{B85D1909-2822-F148-BE18-6A1AA1C89528}" type="pres">
      <dgm:prSet presAssocID="{406FCAE4-3C17-8547-B03B-46C588A1985E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C3A39E-0273-DC4E-A478-0272CC601701}" type="pres">
      <dgm:prSet presAssocID="{406FCAE4-3C17-8547-B03B-46C588A1985E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82FC5-E3B3-2C45-A5FB-B992DB9460BB}" type="pres">
      <dgm:prSet presAssocID="{7F17CD6F-0AB6-2C4E-AA2A-7180A157013C}" presName="space" presStyleCnt="0"/>
      <dgm:spPr/>
    </dgm:pt>
    <dgm:pt modelId="{CC0FD297-7FE1-7B40-9CBB-4F0A0B309C85}" type="pres">
      <dgm:prSet presAssocID="{FAC237E7-E5C9-4C47-8771-8FEF692E8970}" presName="composite" presStyleCnt="0"/>
      <dgm:spPr/>
    </dgm:pt>
    <dgm:pt modelId="{BC5BE29E-1F49-F54D-9EDE-6C4433616B9C}" type="pres">
      <dgm:prSet presAssocID="{FAC237E7-E5C9-4C47-8771-8FEF692E8970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441823-656C-4645-B8D4-874DBE3EB415}" type="pres">
      <dgm:prSet presAssocID="{FAC237E7-E5C9-4C47-8771-8FEF692E8970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53E3FA-838B-CD4F-81E8-B4A2965A20D8}" type="pres">
      <dgm:prSet presAssocID="{F9984F2B-3A44-FA4B-89D9-7B3C21F1DC83}" presName="space" presStyleCnt="0"/>
      <dgm:spPr/>
    </dgm:pt>
    <dgm:pt modelId="{F82304CD-0249-BF4F-A6EC-4D11496B31FF}" type="pres">
      <dgm:prSet presAssocID="{EAE7C21B-C9B4-5743-9F36-80DED32E9815}" presName="composite" presStyleCnt="0"/>
      <dgm:spPr/>
    </dgm:pt>
    <dgm:pt modelId="{2957E2CE-DF41-124F-8A34-4E85E07C6D40}" type="pres">
      <dgm:prSet presAssocID="{EAE7C21B-C9B4-5743-9F36-80DED32E981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6F759-3B85-8C40-922F-014E1710715C}" type="pres">
      <dgm:prSet presAssocID="{EAE7C21B-C9B4-5743-9F36-80DED32E9815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6F603A-2627-8146-8817-BBCACF351A6D}" srcId="{EAE7C21B-C9B4-5743-9F36-80DED32E9815}" destId="{37FE8BCE-EAFC-2B44-9A82-43E02D52DA93}" srcOrd="0" destOrd="0" parTransId="{5A60F1E9-41D2-BE45-9250-08305AEBF554}" sibTransId="{079D23F3-9D0D-0849-876A-32EE75A4BA9D}"/>
    <dgm:cxn modelId="{228258AE-0917-5E42-8922-DCF7A685B751}" srcId="{FAC237E7-E5C9-4C47-8771-8FEF692E8970}" destId="{2A5DA3BC-1362-1141-B23D-FB850D07CB8C}" srcOrd="1" destOrd="0" parTransId="{EF57DEE0-B771-544A-91D9-06308AE26093}" sibTransId="{476C0865-D55F-1E45-9B01-A3E6292D96DB}"/>
    <dgm:cxn modelId="{6C3EADAB-3AC2-9B4F-8849-296DE6EB802A}" srcId="{15793E2D-9692-954D-A1CD-19EE942DB277}" destId="{6F4E356E-CA3C-5A4E-B071-ECB3BA09EC0B}" srcOrd="1" destOrd="0" parTransId="{A514B9B5-F9D3-D24B-8545-1F79BB7BB797}" sibTransId="{6D4E5C4F-79C9-7D44-BD60-3B392BB947BD}"/>
    <dgm:cxn modelId="{E58C1C53-20E2-B247-9A23-23E4D0B3E47A}" srcId="{15793E2D-9692-954D-A1CD-19EE942DB277}" destId="{E4202122-8F90-8D4A-9895-0086A1993B93}" srcOrd="0" destOrd="0" parTransId="{AB4C74E6-78D4-0B4F-8A81-B92B1A6C7296}" sibTransId="{9A632427-2035-3442-A6FB-70EB48D5AD38}"/>
    <dgm:cxn modelId="{8EB195B1-85AC-2F47-BAF3-B28651929CD7}" srcId="{406FCAE4-3C17-8547-B03B-46C588A1985E}" destId="{0CCB79B2-CE7E-4541-B308-D7BB40FA9A0D}" srcOrd="1" destOrd="0" parTransId="{7599900C-A28F-3A44-A16B-A9DE44339811}" sibTransId="{4D6B1487-BE83-EA41-99D5-265592B5E4F2}"/>
    <dgm:cxn modelId="{8A06A0EC-372E-DB4B-95FF-607A62098A3B}" type="presOf" srcId="{2A5DA3BC-1362-1141-B23D-FB850D07CB8C}" destId="{33441823-656C-4645-B8D4-874DBE3EB415}" srcOrd="0" destOrd="1" presId="urn:microsoft.com/office/officeart/2005/8/layout/hList1"/>
    <dgm:cxn modelId="{CC677CDE-E040-764F-AAAB-7A3F7BC63FE4}" type="presOf" srcId="{FAC237E7-E5C9-4C47-8771-8FEF692E8970}" destId="{BC5BE29E-1F49-F54D-9EDE-6C4433616B9C}" srcOrd="0" destOrd="0" presId="urn:microsoft.com/office/officeart/2005/8/layout/hList1"/>
    <dgm:cxn modelId="{79272750-DBD4-8649-8097-700BAFAA12E3}" type="presOf" srcId="{E4202122-8F90-8D4A-9895-0086A1993B93}" destId="{6D3147EB-E995-6C4F-8A79-042C335485BA}" srcOrd="0" destOrd="0" presId="urn:microsoft.com/office/officeart/2005/8/layout/hList1"/>
    <dgm:cxn modelId="{85835AB7-F999-B34B-BAF4-04A30CF55B94}" srcId="{EAE7C21B-C9B4-5743-9F36-80DED32E9815}" destId="{9F147DE6-AB74-D94A-A503-2C1252BAFD26}" srcOrd="1" destOrd="0" parTransId="{AEAA47DE-4C02-DD42-B2AA-E42747DA1CE2}" sibTransId="{058E45F3-7CD7-094F-9E6B-40EA0F7A7559}"/>
    <dgm:cxn modelId="{77898FBE-0740-1147-BFCE-EB3E78074EB9}" srcId="{2061ADB6-571D-6A4D-8BAD-0916509F7A50}" destId="{EC133228-9634-B04C-88B0-AFF149FEA5BA}" srcOrd="0" destOrd="0" parTransId="{0414516A-1699-B84F-AE96-23B3BD27484E}" sibTransId="{E0DD56C5-7F6D-734C-9F34-94B52836231A}"/>
    <dgm:cxn modelId="{DCF0BA85-1701-0F4D-BFBD-F9525225084C}" type="presOf" srcId="{6F4E356E-CA3C-5A4E-B071-ECB3BA09EC0B}" destId="{6D3147EB-E995-6C4F-8A79-042C335485BA}" srcOrd="0" destOrd="1" presId="urn:microsoft.com/office/officeart/2005/8/layout/hList1"/>
    <dgm:cxn modelId="{EA4A4679-E67D-9145-A410-943A3556A97F}" type="presOf" srcId="{7FE4D435-DAA8-934E-92DF-7AA83B85D435}" destId="{F176F759-3B85-8C40-922F-014E1710715C}" srcOrd="0" destOrd="2" presId="urn:microsoft.com/office/officeart/2005/8/layout/hList1"/>
    <dgm:cxn modelId="{4A020657-9ABA-5140-925F-C5FB02AB7862}" type="presOf" srcId="{E4106E4F-4250-6E46-98B3-C30A029C8D94}" destId="{33441823-656C-4645-B8D4-874DBE3EB415}" srcOrd="0" destOrd="0" presId="urn:microsoft.com/office/officeart/2005/8/layout/hList1"/>
    <dgm:cxn modelId="{C1CECFBE-9896-4242-9E28-FB7FCF3435B6}" srcId="{2061ADB6-571D-6A4D-8BAD-0916509F7A50}" destId="{379272F6-41B8-9A4B-8CE9-9CA8C0518B4B}" srcOrd="1" destOrd="0" parTransId="{D1EE3484-EF5B-8E4A-8D0C-9D05CD185F89}" sibTransId="{7E2E54D8-361B-AA42-A3B9-7886BD0D5937}"/>
    <dgm:cxn modelId="{18E93A3D-536F-F445-84B0-C3531A50DAA0}" type="presOf" srcId="{9F147DE6-AB74-D94A-A503-2C1252BAFD26}" destId="{F176F759-3B85-8C40-922F-014E1710715C}" srcOrd="0" destOrd="1" presId="urn:microsoft.com/office/officeart/2005/8/layout/hList1"/>
    <dgm:cxn modelId="{47A434D9-58F9-1344-B205-94300BB90804}" srcId="{406FCAE4-3C17-8547-B03B-46C588A1985E}" destId="{692148EC-47EA-824C-A76E-B9B88010F3BC}" srcOrd="0" destOrd="0" parTransId="{87EFDFFB-98B0-9148-8A42-F3670584F7E2}" sibTransId="{ED0AAD60-B6AF-FD46-9B9D-B9507B41E9FE}"/>
    <dgm:cxn modelId="{CE69E3EC-3FD3-9640-95F6-4FD7E41F12D7}" type="presOf" srcId="{EC133228-9634-B04C-88B0-AFF149FEA5BA}" destId="{F4828E13-1BDF-B94A-80C6-6A22EBB0C407}" srcOrd="0" destOrd="0" presId="urn:microsoft.com/office/officeart/2005/8/layout/hList1"/>
    <dgm:cxn modelId="{F01B2ACF-F09D-F24D-B90F-FF3E6DB157A5}" type="presOf" srcId="{37FE8BCE-EAFC-2B44-9A82-43E02D52DA93}" destId="{F176F759-3B85-8C40-922F-014E1710715C}" srcOrd="0" destOrd="0" presId="urn:microsoft.com/office/officeart/2005/8/layout/hList1"/>
    <dgm:cxn modelId="{20213B14-3B48-7E48-BB76-A2136193CA57}" srcId="{EAE7C21B-C9B4-5743-9F36-80DED32E9815}" destId="{7FE4D435-DAA8-934E-92DF-7AA83B85D435}" srcOrd="2" destOrd="0" parTransId="{40E55A79-9CA3-454C-BF86-1251ABACD11A}" sibTransId="{F5B0892E-9B64-244E-BEB6-91E1D20736CF}"/>
    <dgm:cxn modelId="{3B22F87D-2DBD-F443-A9EE-6ADD4ADF5451}" srcId="{A3D2A8C6-3ECB-DC44-8A74-1AF9D4984154}" destId="{EAE7C21B-C9B4-5743-9F36-80DED32E9815}" srcOrd="4" destOrd="0" parTransId="{E99DB491-151E-0A42-93B2-676F8DDDA3CA}" sibTransId="{DEB7F756-F096-1349-AED1-C50A3D03AA8A}"/>
    <dgm:cxn modelId="{553EA71E-9928-A844-8B9D-13CFCFAF59E1}" srcId="{A3D2A8C6-3ECB-DC44-8A74-1AF9D4984154}" destId="{15793E2D-9692-954D-A1CD-19EE942DB277}" srcOrd="1" destOrd="0" parTransId="{551617AF-9835-EA49-92AE-F7364B3A6DB2}" sibTransId="{6DEF30A6-3462-C341-8644-890E1251A86B}"/>
    <dgm:cxn modelId="{CB460CB7-BD05-A84B-90DC-A59051D7469C}" type="presOf" srcId="{0CCB79B2-CE7E-4541-B308-D7BB40FA9A0D}" destId="{57C3A39E-0273-DC4E-A478-0272CC601701}" srcOrd="0" destOrd="1" presId="urn:microsoft.com/office/officeart/2005/8/layout/hList1"/>
    <dgm:cxn modelId="{D64E8D52-3801-C842-A3D3-D82662F1E733}" type="presOf" srcId="{A3D2A8C6-3ECB-DC44-8A74-1AF9D4984154}" destId="{E185278C-8761-B547-81D8-695BD3E18487}" srcOrd="0" destOrd="0" presId="urn:microsoft.com/office/officeart/2005/8/layout/hList1"/>
    <dgm:cxn modelId="{D28495A5-4B60-2440-8F03-9099D9D646F5}" srcId="{A3D2A8C6-3ECB-DC44-8A74-1AF9D4984154}" destId="{2061ADB6-571D-6A4D-8BAD-0916509F7A50}" srcOrd="0" destOrd="0" parTransId="{F3AB39F3-1981-434C-A6F8-9F6A55A9E95D}" sibTransId="{953A34FF-E972-6C45-95D0-BCFFCD52CC0C}"/>
    <dgm:cxn modelId="{65795267-986F-0F42-A2BA-B31C6D20D513}" type="presOf" srcId="{379272F6-41B8-9A4B-8CE9-9CA8C0518B4B}" destId="{F4828E13-1BDF-B94A-80C6-6A22EBB0C407}" srcOrd="0" destOrd="1" presId="urn:microsoft.com/office/officeart/2005/8/layout/hList1"/>
    <dgm:cxn modelId="{EA001541-73D7-A945-A9EA-F6430EE2F30D}" srcId="{FAC237E7-E5C9-4C47-8771-8FEF692E8970}" destId="{E4106E4F-4250-6E46-98B3-C30A029C8D94}" srcOrd="0" destOrd="0" parTransId="{6F2A15EC-173D-1F4B-8EC8-8336B5FE2759}" sibTransId="{4C558EB2-0979-9F4C-9327-87D32FC71380}"/>
    <dgm:cxn modelId="{0E64B40B-1358-4849-9DCE-121A8C0488EA}" type="presOf" srcId="{EAE7C21B-C9B4-5743-9F36-80DED32E9815}" destId="{2957E2CE-DF41-124F-8A34-4E85E07C6D40}" srcOrd="0" destOrd="0" presId="urn:microsoft.com/office/officeart/2005/8/layout/hList1"/>
    <dgm:cxn modelId="{5DD2C45E-9E1E-DB4D-ADDD-A56336D557E3}" type="presOf" srcId="{15793E2D-9692-954D-A1CD-19EE942DB277}" destId="{FCBE6B8C-4D7A-B143-A95B-21DE48A6802B}" srcOrd="0" destOrd="0" presId="urn:microsoft.com/office/officeart/2005/8/layout/hList1"/>
    <dgm:cxn modelId="{DABA4862-0D14-0E4D-A73F-EF076F992719}" srcId="{A3D2A8C6-3ECB-DC44-8A74-1AF9D4984154}" destId="{FAC237E7-E5C9-4C47-8771-8FEF692E8970}" srcOrd="3" destOrd="0" parTransId="{EE94FECB-F41A-4E4E-B18F-B9474C9D868B}" sibTransId="{F9984F2B-3A44-FA4B-89D9-7B3C21F1DC83}"/>
    <dgm:cxn modelId="{28FFE60E-DAD2-6049-9EA0-324BC7423FFE}" srcId="{A3D2A8C6-3ECB-DC44-8A74-1AF9D4984154}" destId="{406FCAE4-3C17-8547-B03B-46C588A1985E}" srcOrd="2" destOrd="0" parTransId="{3164C101-4DB9-DE4E-8F9A-D202DCA18907}" sibTransId="{7F17CD6F-0AB6-2C4E-AA2A-7180A157013C}"/>
    <dgm:cxn modelId="{296676BE-BCF0-E549-8A8B-C4F30CEA7EA7}" type="presOf" srcId="{406FCAE4-3C17-8547-B03B-46C588A1985E}" destId="{B85D1909-2822-F148-BE18-6A1AA1C89528}" srcOrd="0" destOrd="0" presId="urn:microsoft.com/office/officeart/2005/8/layout/hList1"/>
    <dgm:cxn modelId="{19208E9D-19A3-2846-9179-E4123E61AAFA}" type="presOf" srcId="{692148EC-47EA-824C-A76E-B9B88010F3BC}" destId="{57C3A39E-0273-DC4E-A478-0272CC601701}" srcOrd="0" destOrd="0" presId="urn:microsoft.com/office/officeart/2005/8/layout/hList1"/>
    <dgm:cxn modelId="{028C4F71-758A-E84F-9853-94124297FE62}" type="presOf" srcId="{2061ADB6-571D-6A4D-8BAD-0916509F7A50}" destId="{FC4C210A-6F2C-2940-A1D6-3E4A5AA82F91}" srcOrd="0" destOrd="0" presId="urn:microsoft.com/office/officeart/2005/8/layout/hList1"/>
    <dgm:cxn modelId="{490FD0CB-A553-D24F-9D55-52C959C66825}" type="presParOf" srcId="{E185278C-8761-B547-81D8-695BD3E18487}" destId="{5B698468-4925-A343-8691-DAF4401B9536}" srcOrd="0" destOrd="0" presId="urn:microsoft.com/office/officeart/2005/8/layout/hList1"/>
    <dgm:cxn modelId="{B42843BB-D83C-B443-87E1-33BFBA37BE19}" type="presParOf" srcId="{5B698468-4925-A343-8691-DAF4401B9536}" destId="{FC4C210A-6F2C-2940-A1D6-3E4A5AA82F91}" srcOrd="0" destOrd="0" presId="urn:microsoft.com/office/officeart/2005/8/layout/hList1"/>
    <dgm:cxn modelId="{104E029D-3A23-7548-9B04-2A49CE0E29FE}" type="presParOf" srcId="{5B698468-4925-A343-8691-DAF4401B9536}" destId="{F4828E13-1BDF-B94A-80C6-6A22EBB0C407}" srcOrd="1" destOrd="0" presId="urn:microsoft.com/office/officeart/2005/8/layout/hList1"/>
    <dgm:cxn modelId="{67B37A04-264C-4F41-A20F-D04DCBD3ACAD}" type="presParOf" srcId="{E185278C-8761-B547-81D8-695BD3E18487}" destId="{11388997-5404-9349-8E5B-4FF96C5B1D98}" srcOrd="1" destOrd="0" presId="urn:microsoft.com/office/officeart/2005/8/layout/hList1"/>
    <dgm:cxn modelId="{04D22443-D582-864A-8C54-9A37A3F58388}" type="presParOf" srcId="{E185278C-8761-B547-81D8-695BD3E18487}" destId="{4BA6FEA1-D27C-8A49-A388-D1F2FCC61A87}" srcOrd="2" destOrd="0" presId="urn:microsoft.com/office/officeart/2005/8/layout/hList1"/>
    <dgm:cxn modelId="{4A824F1E-F5B0-C442-A4CF-9F3F78099B0C}" type="presParOf" srcId="{4BA6FEA1-D27C-8A49-A388-D1F2FCC61A87}" destId="{FCBE6B8C-4D7A-B143-A95B-21DE48A6802B}" srcOrd="0" destOrd="0" presId="urn:microsoft.com/office/officeart/2005/8/layout/hList1"/>
    <dgm:cxn modelId="{83BEA1FB-1A6F-0843-ABC4-3077A95F12EC}" type="presParOf" srcId="{4BA6FEA1-D27C-8A49-A388-D1F2FCC61A87}" destId="{6D3147EB-E995-6C4F-8A79-042C335485BA}" srcOrd="1" destOrd="0" presId="urn:microsoft.com/office/officeart/2005/8/layout/hList1"/>
    <dgm:cxn modelId="{E5AB6740-9442-D649-944E-1B87F2D24369}" type="presParOf" srcId="{E185278C-8761-B547-81D8-695BD3E18487}" destId="{2DA0DD7D-66F2-2345-A70A-C10E6BAAA6AB}" srcOrd="3" destOrd="0" presId="urn:microsoft.com/office/officeart/2005/8/layout/hList1"/>
    <dgm:cxn modelId="{23DDC289-E411-F44B-B75C-686692E309CC}" type="presParOf" srcId="{E185278C-8761-B547-81D8-695BD3E18487}" destId="{5040D22C-1ED8-D246-9CE0-DFD873F2071D}" srcOrd="4" destOrd="0" presId="urn:microsoft.com/office/officeart/2005/8/layout/hList1"/>
    <dgm:cxn modelId="{C371A32C-02F0-B449-839B-BCAC665659B2}" type="presParOf" srcId="{5040D22C-1ED8-D246-9CE0-DFD873F2071D}" destId="{B85D1909-2822-F148-BE18-6A1AA1C89528}" srcOrd="0" destOrd="0" presId="urn:microsoft.com/office/officeart/2005/8/layout/hList1"/>
    <dgm:cxn modelId="{597CA3EE-ED4E-9942-9FD2-172823ECE360}" type="presParOf" srcId="{5040D22C-1ED8-D246-9CE0-DFD873F2071D}" destId="{57C3A39E-0273-DC4E-A478-0272CC601701}" srcOrd="1" destOrd="0" presId="urn:microsoft.com/office/officeart/2005/8/layout/hList1"/>
    <dgm:cxn modelId="{005417DC-8B90-D648-94C0-1DF94CA44040}" type="presParOf" srcId="{E185278C-8761-B547-81D8-695BD3E18487}" destId="{A9E82FC5-E3B3-2C45-A5FB-B992DB9460BB}" srcOrd="5" destOrd="0" presId="urn:microsoft.com/office/officeart/2005/8/layout/hList1"/>
    <dgm:cxn modelId="{1D288D7B-1221-F74D-9B5C-52EF96735F5D}" type="presParOf" srcId="{E185278C-8761-B547-81D8-695BD3E18487}" destId="{CC0FD297-7FE1-7B40-9CBB-4F0A0B309C85}" srcOrd="6" destOrd="0" presId="urn:microsoft.com/office/officeart/2005/8/layout/hList1"/>
    <dgm:cxn modelId="{E5A4837E-4ED4-D343-966D-B2F4BF446A7C}" type="presParOf" srcId="{CC0FD297-7FE1-7B40-9CBB-4F0A0B309C85}" destId="{BC5BE29E-1F49-F54D-9EDE-6C4433616B9C}" srcOrd="0" destOrd="0" presId="urn:microsoft.com/office/officeart/2005/8/layout/hList1"/>
    <dgm:cxn modelId="{162E961D-32B4-754D-B20D-3800B14A8BDE}" type="presParOf" srcId="{CC0FD297-7FE1-7B40-9CBB-4F0A0B309C85}" destId="{33441823-656C-4645-B8D4-874DBE3EB415}" srcOrd="1" destOrd="0" presId="urn:microsoft.com/office/officeart/2005/8/layout/hList1"/>
    <dgm:cxn modelId="{4850D1F6-69E5-0044-8BBC-A28F3EE8018E}" type="presParOf" srcId="{E185278C-8761-B547-81D8-695BD3E18487}" destId="{D353E3FA-838B-CD4F-81E8-B4A2965A20D8}" srcOrd="7" destOrd="0" presId="urn:microsoft.com/office/officeart/2005/8/layout/hList1"/>
    <dgm:cxn modelId="{FA25A3AB-25A7-0B45-9460-14376DE8B13C}" type="presParOf" srcId="{E185278C-8761-B547-81D8-695BD3E18487}" destId="{F82304CD-0249-BF4F-A6EC-4D11496B31FF}" srcOrd="8" destOrd="0" presId="urn:microsoft.com/office/officeart/2005/8/layout/hList1"/>
    <dgm:cxn modelId="{28EFAE5E-11FE-2245-A0E3-6A37DFA04FE4}" type="presParOf" srcId="{F82304CD-0249-BF4F-A6EC-4D11496B31FF}" destId="{2957E2CE-DF41-124F-8A34-4E85E07C6D40}" srcOrd="0" destOrd="0" presId="urn:microsoft.com/office/officeart/2005/8/layout/hList1"/>
    <dgm:cxn modelId="{28C5AF4C-49B4-C747-80EC-8C91E7C2F628}" type="presParOf" srcId="{F82304CD-0249-BF4F-A6EC-4D11496B31FF}" destId="{F176F759-3B85-8C40-922F-014E171071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8D90AF-C2B0-C54B-BFC3-749DCEAF2802}" type="doc">
      <dgm:prSet loTypeId="urn:microsoft.com/office/officeart/2005/8/layout/default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0F73DA1-078A-0741-8ECF-95BC7D13150E}">
      <dgm:prSet phldrT="[Text]" custT="1"/>
      <dgm:spPr/>
      <dgm:t>
        <a:bodyPr/>
        <a:lstStyle/>
        <a:p>
          <a:r>
            <a:rPr lang="en-US" sz="1800" dirty="0"/>
            <a:t>Enterprise-wide Catalog</a:t>
          </a:r>
        </a:p>
      </dgm:t>
    </dgm:pt>
    <dgm:pt modelId="{0829A3CB-36DE-1E4F-A2AE-FEE8F3BBC934}" type="parTrans" cxnId="{5CCB7AF8-3CCB-DB41-AA2D-B4835EB8E353}">
      <dgm:prSet/>
      <dgm:spPr/>
      <dgm:t>
        <a:bodyPr/>
        <a:lstStyle/>
        <a:p>
          <a:endParaRPr lang="en-US" sz="1600"/>
        </a:p>
      </dgm:t>
    </dgm:pt>
    <dgm:pt modelId="{A1672BE4-B1F7-3E46-9551-D4DF0C6EB062}" type="sibTrans" cxnId="{5CCB7AF8-3CCB-DB41-AA2D-B4835EB8E353}">
      <dgm:prSet/>
      <dgm:spPr/>
      <dgm:t>
        <a:bodyPr/>
        <a:lstStyle/>
        <a:p>
          <a:endParaRPr lang="en-US" sz="1600"/>
        </a:p>
      </dgm:t>
    </dgm:pt>
    <dgm:pt modelId="{250D964C-7805-AB4F-9548-12AECDF3FEB9}">
      <dgm:prSet phldrT="[Text]" custT="1"/>
      <dgm:spPr/>
      <dgm:t>
        <a:bodyPr/>
        <a:lstStyle/>
        <a:p>
          <a:r>
            <a:rPr lang="en-US" sz="1800" dirty="0"/>
            <a:t>Sandbox</a:t>
          </a:r>
        </a:p>
      </dgm:t>
    </dgm:pt>
    <dgm:pt modelId="{7B7E728B-39C9-9243-AA4B-4D2D6A3E2F07}" type="parTrans" cxnId="{B07CC313-4137-CD4C-9F0F-2AF43D0A1493}">
      <dgm:prSet/>
      <dgm:spPr/>
      <dgm:t>
        <a:bodyPr/>
        <a:lstStyle/>
        <a:p>
          <a:endParaRPr lang="en-US" sz="1600"/>
        </a:p>
      </dgm:t>
    </dgm:pt>
    <dgm:pt modelId="{950EA950-6043-004F-8386-E10015F640F5}" type="sibTrans" cxnId="{B07CC313-4137-CD4C-9F0F-2AF43D0A1493}">
      <dgm:prSet/>
      <dgm:spPr/>
      <dgm:t>
        <a:bodyPr/>
        <a:lstStyle/>
        <a:p>
          <a:endParaRPr lang="en-US" sz="1600"/>
        </a:p>
      </dgm:t>
    </dgm:pt>
    <dgm:pt modelId="{DAF4F5CE-A970-5340-8169-1B2FE904B955}">
      <dgm:prSet phldrT="[Text]" custT="1"/>
      <dgm:spPr/>
      <dgm:t>
        <a:bodyPr/>
        <a:lstStyle/>
        <a:p>
          <a:r>
            <a:rPr lang="en-US" sz="1800" dirty="0"/>
            <a:t>Social / Collaborative</a:t>
          </a:r>
        </a:p>
      </dgm:t>
    </dgm:pt>
    <dgm:pt modelId="{E1C85526-3ECD-B342-9BAC-980F23B510F6}" type="parTrans" cxnId="{8E239DD8-5A5C-7540-BADF-626D1CBCCBB4}">
      <dgm:prSet/>
      <dgm:spPr/>
      <dgm:t>
        <a:bodyPr/>
        <a:lstStyle/>
        <a:p>
          <a:endParaRPr lang="en-US" sz="1600"/>
        </a:p>
      </dgm:t>
    </dgm:pt>
    <dgm:pt modelId="{5C703028-188C-9F44-883A-882CF8382337}" type="sibTrans" cxnId="{8E239DD8-5A5C-7540-BADF-626D1CBCCBB4}">
      <dgm:prSet/>
      <dgm:spPr/>
      <dgm:t>
        <a:bodyPr/>
        <a:lstStyle/>
        <a:p>
          <a:endParaRPr lang="en-US" sz="1600"/>
        </a:p>
      </dgm:t>
    </dgm:pt>
    <dgm:pt modelId="{2D347D46-B5E0-2D43-96E9-6C6C9EB620BE}">
      <dgm:prSet phldrT="[Text]" custT="1"/>
      <dgm:spPr/>
      <dgm:t>
        <a:bodyPr/>
        <a:lstStyle/>
        <a:p>
          <a:r>
            <a:rPr lang="en-US" sz="1800" dirty="0"/>
            <a:t>Structured / Unstructured Data</a:t>
          </a:r>
        </a:p>
      </dgm:t>
    </dgm:pt>
    <dgm:pt modelId="{2002AFF2-7F81-5046-9890-3190E8CFE5F5}" type="parTrans" cxnId="{AD347C0F-7A49-BD46-8213-EB2E83FBFF04}">
      <dgm:prSet/>
      <dgm:spPr/>
      <dgm:t>
        <a:bodyPr/>
        <a:lstStyle/>
        <a:p>
          <a:endParaRPr lang="en-US" sz="1600"/>
        </a:p>
      </dgm:t>
    </dgm:pt>
    <dgm:pt modelId="{C4CE594B-229D-DD46-AC25-1E4FE69BDABB}" type="sibTrans" cxnId="{AD347C0F-7A49-BD46-8213-EB2E83FBFF04}">
      <dgm:prSet/>
      <dgm:spPr/>
      <dgm:t>
        <a:bodyPr/>
        <a:lstStyle/>
        <a:p>
          <a:endParaRPr lang="en-US" sz="1600"/>
        </a:p>
      </dgm:t>
    </dgm:pt>
    <dgm:pt modelId="{1904B93A-08EF-D045-AE5A-9D225C64FA5B}">
      <dgm:prSet phldrT="[Text]" custT="1"/>
      <dgm:spPr/>
      <dgm:t>
        <a:bodyPr/>
        <a:lstStyle/>
        <a:p>
          <a:r>
            <a:rPr lang="en-US" sz="1800" dirty="0"/>
            <a:t>Scale</a:t>
          </a:r>
        </a:p>
      </dgm:t>
    </dgm:pt>
    <dgm:pt modelId="{ED0194F2-8CC8-6D4E-B993-8558EE8762FB}" type="parTrans" cxnId="{9148D1D6-7FE1-5346-8954-8EA8D2668CCE}">
      <dgm:prSet/>
      <dgm:spPr/>
      <dgm:t>
        <a:bodyPr/>
        <a:lstStyle/>
        <a:p>
          <a:endParaRPr lang="en-US" sz="1600"/>
        </a:p>
      </dgm:t>
    </dgm:pt>
    <dgm:pt modelId="{DF4D4439-0781-264F-8B45-2C1DB6F305F0}" type="sibTrans" cxnId="{9148D1D6-7FE1-5346-8954-8EA8D2668CCE}">
      <dgm:prSet/>
      <dgm:spPr/>
      <dgm:t>
        <a:bodyPr/>
        <a:lstStyle/>
        <a:p>
          <a:endParaRPr lang="en-US" sz="1600"/>
        </a:p>
      </dgm:t>
    </dgm:pt>
    <dgm:pt modelId="{8B134154-68D1-AA48-AF05-B0AA330A742C}">
      <dgm:prSet custT="1"/>
      <dgm:spPr/>
      <dgm:t>
        <a:bodyPr/>
        <a:lstStyle/>
        <a:p>
          <a:r>
            <a:rPr lang="en-US" sz="1800" dirty="0"/>
            <a:t>SME Q&amp;A</a:t>
          </a:r>
        </a:p>
      </dgm:t>
    </dgm:pt>
    <dgm:pt modelId="{F8BFCE2D-AFFA-4D40-B8B8-85ED2159A218}" type="parTrans" cxnId="{00195105-2382-F849-84A2-5D38819C08B5}">
      <dgm:prSet/>
      <dgm:spPr/>
      <dgm:t>
        <a:bodyPr/>
        <a:lstStyle/>
        <a:p>
          <a:endParaRPr lang="en-US" sz="1600"/>
        </a:p>
      </dgm:t>
    </dgm:pt>
    <dgm:pt modelId="{D0F94AE4-CB29-9D4F-B1F0-BC2302DB5FF2}" type="sibTrans" cxnId="{00195105-2382-F849-84A2-5D38819C08B5}">
      <dgm:prSet/>
      <dgm:spPr/>
      <dgm:t>
        <a:bodyPr/>
        <a:lstStyle/>
        <a:p>
          <a:endParaRPr lang="en-US" sz="1600"/>
        </a:p>
      </dgm:t>
    </dgm:pt>
    <dgm:pt modelId="{309014BA-7E38-484A-B537-CFA35C6E6F3D}">
      <dgm:prSet custT="1"/>
      <dgm:spPr/>
      <dgm:t>
        <a:bodyPr/>
        <a:lstStyle/>
        <a:p>
          <a:r>
            <a:rPr lang="en-US" sz="1800" dirty="0"/>
            <a:t>360-degree Views</a:t>
          </a:r>
        </a:p>
      </dgm:t>
    </dgm:pt>
    <dgm:pt modelId="{091FD068-29DE-D24C-8986-F8B42D5D2E94}" type="parTrans" cxnId="{65394EFB-D476-7846-9E12-5D5574078F97}">
      <dgm:prSet/>
      <dgm:spPr/>
      <dgm:t>
        <a:bodyPr/>
        <a:lstStyle/>
        <a:p>
          <a:endParaRPr lang="en-US" sz="1600"/>
        </a:p>
      </dgm:t>
    </dgm:pt>
    <dgm:pt modelId="{66E63B13-E39B-7E48-83D4-DA16C0F048EA}" type="sibTrans" cxnId="{65394EFB-D476-7846-9E12-5D5574078F97}">
      <dgm:prSet/>
      <dgm:spPr/>
      <dgm:t>
        <a:bodyPr/>
        <a:lstStyle/>
        <a:p>
          <a:endParaRPr lang="en-US" sz="1600"/>
        </a:p>
      </dgm:t>
    </dgm:pt>
    <dgm:pt modelId="{5E09DB44-2D03-2345-9454-735822B5C246}">
      <dgm:prSet custT="1"/>
      <dgm:spPr/>
      <dgm:t>
        <a:bodyPr/>
        <a:lstStyle/>
        <a:p>
          <a:r>
            <a:rPr lang="en-US" sz="1800" dirty="0"/>
            <a:t>Trusted</a:t>
          </a:r>
        </a:p>
      </dgm:t>
    </dgm:pt>
    <dgm:pt modelId="{E273B1CA-64A0-9141-B9FF-F2D5111F2DD6}" type="parTrans" cxnId="{C20A52CD-2DEA-9B4D-948F-52A12640F6B2}">
      <dgm:prSet/>
      <dgm:spPr/>
      <dgm:t>
        <a:bodyPr/>
        <a:lstStyle/>
        <a:p>
          <a:endParaRPr lang="en-US" sz="1600"/>
        </a:p>
      </dgm:t>
    </dgm:pt>
    <dgm:pt modelId="{541B4CB2-68AF-544A-8F4D-C80DA808601A}" type="sibTrans" cxnId="{C20A52CD-2DEA-9B4D-948F-52A12640F6B2}">
      <dgm:prSet/>
      <dgm:spPr/>
      <dgm:t>
        <a:bodyPr/>
        <a:lstStyle/>
        <a:p>
          <a:endParaRPr lang="en-US" sz="1600"/>
        </a:p>
      </dgm:t>
    </dgm:pt>
    <dgm:pt modelId="{6BE0B7B5-D64B-6248-89DA-D34F2A969CD4}">
      <dgm:prSet custT="1"/>
      <dgm:spPr/>
      <dgm:t>
        <a:bodyPr/>
        <a:lstStyle/>
        <a:p>
          <a:r>
            <a:rPr lang="en-US" sz="1800" dirty="0"/>
            <a:t>Secure</a:t>
          </a:r>
        </a:p>
      </dgm:t>
    </dgm:pt>
    <dgm:pt modelId="{43923B25-E2AE-EF43-9AEC-3996B9ABDD0B}" type="parTrans" cxnId="{DD3B0A81-46D3-5A47-BA4A-67EE4AA18E3E}">
      <dgm:prSet/>
      <dgm:spPr/>
      <dgm:t>
        <a:bodyPr/>
        <a:lstStyle/>
        <a:p>
          <a:endParaRPr lang="en-US" sz="1600"/>
        </a:p>
      </dgm:t>
    </dgm:pt>
    <dgm:pt modelId="{1F5098D3-6366-0044-8C8D-F168CB04590E}" type="sibTrans" cxnId="{DD3B0A81-46D3-5A47-BA4A-67EE4AA18E3E}">
      <dgm:prSet/>
      <dgm:spPr/>
      <dgm:t>
        <a:bodyPr/>
        <a:lstStyle/>
        <a:p>
          <a:endParaRPr lang="en-US" sz="1600"/>
        </a:p>
      </dgm:t>
    </dgm:pt>
    <dgm:pt modelId="{4C2E01D9-5888-F941-881D-791AFE65885D}">
      <dgm:prSet custT="1"/>
      <dgm:spPr/>
      <dgm:t>
        <a:bodyPr/>
        <a:lstStyle/>
        <a:p>
          <a:r>
            <a:rPr lang="en-US" sz="1800" dirty="0"/>
            <a:t>Governed</a:t>
          </a:r>
        </a:p>
      </dgm:t>
    </dgm:pt>
    <dgm:pt modelId="{42DD21BA-84B6-294F-85E5-D4ECE32807A7}" type="parTrans" cxnId="{76B22AA7-5E32-7C45-A8F2-4B02AEEF9ADF}">
      <dgm:prSet/>
      <dgm:spPr/>
      <dgm:t>
        <a:bodyPr/>
        <a:lstStyle/>
        <a:p>
          <a:endParaRPr lang="en-US" sz="1600"/>
        </a:p>
      </dgm:t>
    </dgm:pt>
    <dgm:pt modelId="{478486E6-68A1-F749-A844-6597BC0C0C53}" type="sibTrans" cxnId="{76B22AA7-5E32-7C45-A8F2-4B02AEEF9ADF}">
      <dgm:prSet/>
      <dgm:spPr/>
      <dgm:t>
        <a:bodyPr/>
        <a:lstStyle/>
        <a:p>
          <a:endParaRPr lang="en-US" sz="1600"/>
        </a:p>
      </dgm:t>
    </dgm:pt>
    <dgm:pt modelId="{50CD03AD-617D-9844-96E6-7372965F9110}">
      <dgm:prSet custT="1"/>
      <dgm:spPr/>
      <dgm:t>
        <a:bodyPr/>
        <a:lstStyle/>
        <a:p>
          <a:r>
            <a:rPr lang="en-US" sz="1800" dirty="0"/>
            <a:t>Self-Service</a:t>
          </a:r>
        </a:p>
      </dgm:t>
    </dgm:pt>
    <dgm:pt modelId="{2EE92AC2-424D-1D41-9470-CA6371166329}" type="parTrans" cxnId="{5D10F789-31A4-CD40-BD98-08CF6FB4D032}">
      <dgm:prSet/>
      <dgm:spPr/>
      <dgm:t>
        <a:bodyPr/>
        <a:lstStyle/>
        <a:p>
          <a:endParaRPr lang="en-US" sz="1600"/>
        </a:p>
      </dgm:t>
    </dgm:pt>
    <dgm:pt modelId="{70C94ACE-1189-9D47-BF18-BB63AC439F6C}" type="sibTrans" cxnId="{5D10F789-31A4-CD40-BD98-08CF6FB4D032}">
      <dgm:prSet/>
      <dgm:spPr/>
      <dgm:t>
        <a:bodyPr/>
        <a:lstStyle/>
        <a:p>
          <a:endParaRPr lang="en-US" sz="1600"/>
        </a:p>
      </dgm:t>
    </dgm:pt>
    <dgm:pt modelId="{6A2CD26B-6DF8-8045-916A-02B246D4D654}">
      <dgm:prSet custT="1"/>
      <dgm:spPr/>
      <dgm:t>
        <a:bodyPr/>
        <a:lstStyle/>
        <a:p>
          <a:r>
            <a:rPr lang="en-US" sz="1800" dirty="0"/>
            <a:t>Common Data Platform</a:t>
          </a:r>
        </a:p>
      </dgm:t>
    </dgm:pt>
    <dgm:pt modelId="{6F32C7F4-7262-E442-9ECA-38F5BF061521}" type="parTrans" cxnId="{02DE20B9-80E2-CA41-9414-89F8A7F11830}">
      <dgm:prSet/>
      <dgm:spPr/>
      <dgm:t>
        <a:bodyPr/>
        <a:lstStyle/>
        <a:p>
          <a:endParaRPr lang="en-US" sz="1600"/>
        </a:p>
      </dgm:t>
    </dgm:pt>
    <dgm:pt modelId="{46EA7FA2-920F-C34A-A2A0-5C480E73B10A}" type="sibTrans" cxnId="{02DE20B9-80E2-CA41-9414-89F8A7F11830}">
      <dgm:prSet/>
      <dgm:spPr/>
      <dgm:t>
        <a:bodyPr/>
        <a:lstStyle/>
        <a:p>
          <a:endParaRPr lang="en-US" sz="1600"/>
        </a:p>
      </dgm:t>
    </dgm:pt>
    <dgm:pt modelId="{1F7E26D5-9A4E-6944-969D-CA02E7670783}">
      <dgm:prSet custT="1"/>
      <dgm:spPr/>
      <dgm:t>
        <a:bodyPr/>
        <a:lstStyle/>
        <a:p>
          <a:r>
            <a:rPr lang="en-US" sz="1800" dirty="0" err="1"/>
            <a:t>DaaS</a:t>
          </a:r>
          <a:endParaRPr lang="en-US" sz="1800" dirty="0"/>
        </a:p>
      </dgm:t>
    </dgm:pt>
    <dgm:pt modelId="{2A36DABE-1193-9C4A-9100-591892F21059}" type="parTrans" cxnId="{6C847514-5922-7341-BC8E-37EB9F249588}">
      <dgm:prSet/>
      <dgm:spPr/>
      <dgm:t>
        <a:bodyPr/>
        <a:lstStyle/>
        <a:p>
          <a:endParaRPr lang="en-US" sz="1600"/>
        </a:p>
      </dgm:t>
    </dgm:pt>
    <dgm:pt modelId="{500A62E6-5684-554A-93CA-D02B46475046}" type="sibTrans" cxnId="{6C847514-5922-7341-BC8E-37EB9F249588}">
      <dgm:prSet/>
      <dgm:spPr/>
      <dgm:t>
        <a:bodyPr/>
        <a:lstStyle/>
        <a:p>
          <a:endParaRPr lang="en-US" sz="1600"/>
        </a:p>
      </dgm:t>
    </dgm:pt>
    <dgm:pt modelId="{FC6865D6-C343-7949-913B-45CFBD01D2F6}">
      <dgm:prSet custT="1"/>
      <dgm:spPr/>
      <dgm:t>
        <a:bodyPr/>
        <a:lstStyle/>
        <a:p>
          <a:r>
            <a:rPr lang="en-US" sz="1800" dirty="0" err="1"/>
            <a:t>CaaS</a:t>
          </a:r>
          <a:endParaRPr lang="en-US" sz="1800" dirty="0"/>
        </a:p>
      </dgm:t>
    </dgm:pt>
    <dgm:pt modelId="{BE3059F3-7936-0A4D-B55F-E38597BF7A58}" type="parTrans" cxnId="{689A68B3-43CE-064E-BF48-83A1136C99DB}">
      <dgm:prSet/>
      <dgm:spPr/>
      <dgm:t>
        <a:bodyPr/>
        <a:lstStyle/>
        <a:p>
          <a:endParaRPr lang="en-US" sz="1600"/>
        </a:p>
      </dgm:t>
    </dgm:pt>
    <dgm:pt modelId="{CF79A0AD-FBC9-4A46-97E1-D30DB0681860}" type="sibTrans" cxnId="{689A68B3-43CE-064E-BF48-83A1136C99DB}">
      <dgm:prSet/>
      <dgm:spPr/>
      <dgm:t>
        <a:bodyPr/>
        <a:lstStyle/>
        <a:p>
          <a:endParaRPr lang="en-US" sz="1600"/>
        </a:p>
      </dgm:t>
    </dgm:pt>
    <dgm:pt modelId="{3366811E-9FA4-4746-85E4-DF6C811C86DC}">
      <dgm:prSet custT="1"/>
      <dgm:spPr/>
      <dgm:t>
        <a:bodyPr/>
        <a:lstStyle/>
        <a:p>
          <a:r>
            <a:rPr lang="en-US" sz="1800" dirty="0" err="1"/>
            <a:t>TaaS</a:t>
          </a:r>
          <a:endParaRPr lang="en-US" sz="1800" dirty="0"/>
        </a:p>
      </dgm:t>
    </dgm:pt>
    <dgm:pt modelId="{31C2293D-94FE-D44C-967D-E1C6C5D36207}" type="parTrans" cxnId="{BFC403AB-EAD1-174F-A083-38A39D86AC9D}">
      <dgm:prSet/>
      <dgm:spPr/>
      <dgm:t>
        <a:bodyPr/>
        <a:lstStyle/>
        <a:p>
          <a:endParaRPr lang="en-US" sz="1600"/>
        </a:p>
      </dgm:t>
    </dgm:pt>
    <dgm:pt modelId="{F7167E76-129C-E941-A871-B418271CE8E1}" type="sibTrans" cxnId="{BFC403AB-EAD1-174F-A083-38A39D86AC9D}">
      <dgm:prSet/>
      <dgm:spPr/>
      <dgm:t>
        <a:bodyPr/>
        <a:lstStyle/>
        <a:p>
          <a:endParaRPr lang="en-US" sz="1600"/>
        </a:p>
      </dgm:t>
    </dgm:pt>
    <dgm:pt modelId="{525264DB-7342-1748-ADF6-B11606AE056A}">
      <dgm:prSet custT="1"/>
      <dgm:spPr/>
      <dgm:t>
        <a:bodyPr/>
        <a:lstStyle/>
        <a:p>
          <a:r>
            <a:rPr lang="en-US" sz="1800" dirty="0"/>
            <a:t>Intuitive Interface</a:t>
          </a:r>
        </a:p>
      </dgm:t>
    </dgm:pt>
    <dgm:pt modelId="{14CC59D2-23D4-A843-9183-769C2DD8BBBE}" type="parTrans" cxnId="{E6A734BF-59C6-7042-AD8C-357D0AF6D4E2}">
      <dgm:prSet/>
      <dgm:spPr/>
      <dgm:t>
        <a:bodyPr/>
        <a:lstStyle/>
        <a:p>
          <a:endParaRPr lang="en-US" sz="1600"/>
        </a:p>
      </dgm:t>
    </dgm:pt>
    <dgm:pt modelId="{951C24F8-080E-8F4B-A5CA-4C15CC48A096}" type="sibTrans" cxnId="{E6A734BF-59C6-7042-AD8C-357D0AF6D4E2}">
      <dgm:prSet/>
      <dgm:spPr/>
      <dgm:t>
        <a:bodyPr/>
        <a:lstStyle/>
        <a:p>
          <a:endParaRPr lang="en-US" sz="1600"/>
        </a:p>
      </dgm:t>
    </dgm:pt>
    <dgm:pt modelId="{2AEFDD04-7CFE-804F-8007-92CBAABC4513}">
      <dgm:prSet custT="1"/>
      <dgm:spPr/>
      <dgm:t>
        <a:bodyPr/>
        <a:lstStyle/>
        <a:p>
          <a:r>
            <a:rPr lang="en-US" sz="1800" dirty="0"/>
            <a:t>Cognitive Processes</a:t>
          </a:r>
        </a:p>
      </dgm:t>
    </dgm:pt>
    <dgm:pt modelId="{E0A9AFD3-5550-E84C-A8CB-AF711A519276}" type="parTrans" cxnId="{B7483B9C-77FF-EA4B-81AC-6D4E6F5FD034}">
      <dgm:prSet/>
      <dgm:spPr/>
      <dgm:t>
        <a:bodyPr/>
        <a:lstStyle/>
        <a:p>
          <a:endParaRPr lang="en-US" sz="1600"/>
        </a:p>
      </dgm:t>
    </dgm:pt>
    <dgm:pt modelId="{F81FC242-4801-8545-AB48-7F00DFB38AD2}" type="sibTrans" cxnId="{B7483B9C-77FF-EA4B-81AC-6D4E6F5FD034}">
      <dgm:prSet/>
      <dgm:spPr/>
      <dgm:t>
        <a:bodyPr/>
        <a:lstStyle/>
        <a:p>
          <a:endParaRPr lang="en-US" sz="1600"/>
        </a:p>
      </dgm:t>
    </dgm:pt>
    <dgm:pt modelId="{3A6FC416-D8C5-3340-B7AC-41BE77C79141}">
      <dgm:prSet custT="1"/>
      <dgm:spPr/>
      <dgm:t>
        <a:bodyPr/>
        <a:lstStyle/>
        <a:p>
          <a:r>
            <a:rPr lang="en-US" sz="1800" dirty="0"/>
            <a:t>Personas</a:t>
          </a:r>
        </a:p>
      </dgm:t>
    </dgm:pt>
    <dgm:pt modelId="{5D2992F2-07C1-0B44-8C72-45F125398BA4}" type="parTrans" cxnId="{D5A2726D-CBA7-6D41-A04E-6942242CD9EC}">
      <dgm:prSet/>
      <dgm:spPr/>
      <dgm:t>
        <a:bodyPr/>
        <a:lstStyle/>
        <a:p>
          <a:endParaRPr lang="en-US" sz="1600"/>
        </a:p>
      </dgm:t>
    </dgm:pt>
    <dgm:pt modelId="{BA2669AC-E105-114F-86D3-084B63BEBB8B}" type="sibTrans" cxnId="{D5A2726D-CBA7-6D41-A04E-6942242CD9EC}">
      <dgm:prSet/>
      <dgm:spPr/>
      <dgm:t>
        <a:bodyPr/>
        <a:lstStyle/>
        <a:p>
          <a:endParaRPr lang="en-US" sz="1600"/>
        </a:p>
      </dgm:t>
    </dgm:pt>
    <dgm:pt modelId="{7471B0B8-98A7-274B-BF80-69D91D15A8DF}">
      <dgm:prSet custT="1"/>
      <dgm:spPr/>
      <dgm:t>
        <a:bodyPr/>
        <a:lstStyle/>
        <a:p>
          <a:r>
            <a:rPr lang="en-US" sz="1800" dirty="0"/>
            <a:t>Migration of </a:t>
          </a:r>
          <a:r>
            <a:rPr lang="en-US" sz="1800" dirty="0" err="1"/>
            <a:t>DataMarts</a:t>
          </a:r>
          <a:endParaRPr lang="en-US" sz="1800" dirty="0"/>
        </a:p>
      </dgm:t>
    </dgm:pt>
    <dgm:pt modelId="{7023EB76-8788-AC4F-9322-67DEDDC03DCE}" type="parTrans" cxnId="{85954BB4-5E6C-B84D-9BAA-554E5DF88F9A}">
      <dgm:prSet/>
      <dgm:spPr/>
      <dgm:t>
        <a:bodyPr/>
        <a:lstStyle/>
        <a:p>
          <a:endParaRPr lang="en-US" sz="1600"/>
        </a:p>
      </dgm:t>
    </dgm:pt>
    <dgm:pt modelId="{4E50F444-2E79-6649-BB69-8FBB078165E0}" type="sibTrans" cxnId="{85954BB4-5E6C-B84D-9BAA-554E5DF88F9A}">
      <dgm:prSet/>
      <dgm:spPr/>
      <dgm:t>
        <a:bodyPr/>
        <a:lstStyle/>
        <a:p>
          <a:endParaRPr lang="en-US" sz="1600"/>
        </a:p>
      </dgm:t>
    </dgm:pt>
    <dgm:pt modelId="{ADBCA74F-6D21-7B4B-94E6-1EEA489D28F8}">
      <dgm:prSet custT="1"/>
      <dgm:spPr/>
      <dgm:t>
        <a:bodyPr/>
        <a:lstStyle/>
        <a:p>
          <a:r>
            <a:rPr lang="en-US" sz="1800" dirty="0"/>
            <a:t>Deep Learning</a:t>
          </a:r>
        </a:p>
      </dgm:t>
    </dgm:pt>
    <dgm:pt modelId="{6960C4A5-1C10-704F-B367-A6C94789F04C}" type="parTrans" cxnId="{CC37CC09-6893-6D49-85DC-B1F6B716BED9}">
      <dgm:prSet/>
      <dgm:spPr/>
      <dgm:t>
        <a:bodyPr/>
        <a:lstStyle/>
        <a:p>
          <a:endParaRPr lang="en-US" sz="1600"/>
        </a:p>
      </dgm:t>
    </dgm:pt>
    <dgm:pt modelId="{C33BEEA2-1A0C-5348-A85C-F02BCE04AA71}" type="sibTrans" cxnId="{CC37CC09-6893-6D49-85DC-B1F6B716BED9}">
      <dgm:prSet/>
      <dgm:spPr/>
      <dgm:t>
        <a:bodyPr/>
        <a:lstStyle/>
        <a:p>
          <a:endParaRPr lang="en-US" sz="1600"/>
        </a:p>
      </dgm:t>
    </dgm:pt>
    <dgm:pt modelId="{21E11A97-43E4-7C4C-8C1C-DF6782798430}" type="pres">
      <dgm:prSet presAssocID="{258D90AF-C2B0-C54B-BFC3-749DCEAF28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D45DFF-A6D8-BB43-B974-8D9EE6C75C66}" type="pres">
      <dgm:prSet presAssocID="{6A2CD26B-6DF8-8045-916A-02B246D4D654}" presName="node" presStyleLbl="node1" presStyleIdx="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5DDC6-7714-DF49-BA09-DA7C771C8E25}" type="pres">
      <dgm:prSet presAssocID="{46EA7FA2-920F-C34A-A2A0-5C480E73B10A}" presName="sibTrans" presStyleCnt="0"/>
      <dgm:spPr/>
    </dgm:pt>
    <dgm:pt modelId="{788240CF-F998-6F48-B1D8-416AAF7D3417}" type="pres">
      <dgm:prSet presAssocID="{40F73DA1-078A-0741-8ECF-95BC7D13150E}" presName="node" presStyleLbl="node1" presStyleIdx="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556E6-7B36-EC4D-9812-8A0896FC55C8}" type="pres">
      <dgm:prSet presAssocID="{A1672BE4-B1F7-3E46-9551-D4DF0C6EB062}" presName="sibTrans" presStyleCnt="0"/>
      <dgm:spPr/>
    </dgm:pt>
    <dgm:pt modelId="{6B944FD8-A8BD-6948-8DDF-2103BFF056AB}" type="pres">
      <dgm:prSet presAssocID="{1F7E26D5-9A4E-6944-969D-CA02E7670783}" presName="node" presStyleLbl="node1" presStyleIdx="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5DBC5-461D-DD4A-8518-D35C14846545}" type="pres">
      <dgm:prSet presAssocID="{500A62E6-5684-554A-93CA-D02B46475046}" presName="sibTrans" presStyleCnt="0"/>
      <dgm:spPr/>
    </dgm:pt>
    <dgm:pt modelId="{820070B3-B384-4B4B-A3C2-2F97E1CFB3DC}" type="pres">
      <dgm:prSet presAssocID="{FC6865D6-C343-7949-913B-45CFBD01D2F6}" presName="node" presStyleLbl="node1" presStyleIdx="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DEF54A-CD13-3848-89DF-1A2B909E23B9}" type="pres">
      <dgm:prSet presAssocID="{CF79A0AD-FBC9-4A46-97E1-D30DB0681860}" presName="sibTrans" presStyleCnt="0"/>
      <dgm:spPr/>
    </dgm:pt>
    <dgm:pt modelId="{B02E3D93-DCE5-074A-9A05-DD7674FD63F3}" type="pres">
      <dgm:prSet presAssocID="{3366811E-9FA4-4746-85E4-DF6C811C86DC}" presName="node" presStyleLbl="node1" presStyleIdx="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E7CF8-4707-0F48-8317-124A1E28B2D8}" type="pres">
      <dgm:prSet presAssocID="{F7167E76-129C-E941-A871-B418271CE8E1}" presName="sibTrans" presStyleCnt="0"/>
      <dgm:spPr/>
    </dgm:pt>
    <dgm:pt modelId="{C11D48E6-05E3-EE4D-BE88-501B1B5E2169}" type="pres">
      <dgm:prSet presAssocID="{8B134154-68D1-AA48-AF05-B0AA330A742C}" presName="node" presStyleLbl="node1" presStyleIdx="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7A151-1FBD-A541-91E5-6AB80D4AC1FA}" type="pres">
      <dgm:prSet presAssocID="{D0F94AE4-CB29-9D4F-B1F0-BC2302DB5FF2}" presName="sibTrans" presStyleCnt="0"/>
      <dgm:spPr/>
    </dgm:pt>
    <dgm:pt modelId="{224EFBC7-DE58-0944-90D7-5A74B9616E7F}" type="pres">
      <dgm:prSet presAssocID="{309014BA-7E38-484A-B537-CFA35C6E6F3D}" presName="node" presStyleLbl="node1" presStyleIdx="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EA6BD8-0027-064A-96EA-1BD8FA60CA76}" type="pres">
      <dgm:prSet presAssocID="{66E63B13-E39B-7E48-83D4-DA16C0F048EA}" presName="sibTrans" presStyleCnt="0"/>
      <dgm:spPr/>
    </dgm:pt>
    <dgm:pt modelId="{FAA516A7-C99C-6F45-AB10-E8238B3B47D7}" type="pres">
      <dgm:prSet presAssocID="{50CD03AD-617D-9844-96E6-7372965F9110}" presName="node" presStyleLbl="node1" presStyleIdx="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F8BD9-B3AD-744A-8880-46A2C7FBE511}" type="pres">
      <dgm:prSet presAssocID="{70C94ACE-1189-9D47-BF18-BB63AC439F6C}" presName="sibTrans" presStyleCnt="0"/>
      <dgm:spPr/>
    </dgm:pt>
    <dgm:pt modelId="{765C1625-F736-8946-8EE0-ADE6F5EE598D}" type="pres">
      <dgm:prSet presAssocID="{250D964C-7805-AB4F-9548-12AECDF3FEB9}" presName="node" presStyleLbl="node1" presStyleIdx="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B53F59-DDC5-1F46-B09B-5E6D5AD46D19}" type="pres">
      <dgm:prSet presAssocID="{950EA950-6043-004F-8386-E10015F640F5}" presName="sibTrans" presStyleCnt="0"/>
      <dgm:spPr/>
    </dgm:pt>
    <dgm:pt modelId="{FCF2AF2D-34CB-CD43-A311-A6714A602E18}" type="pres">
      <dgm:prSet presAssocID="{DAF4F5CE-A970-5340-8169-1B2FE904B955}" presName="node" presStyleLbl="node1" presStyleIdx="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2C7A7-AFE9-5645-8AEC-0A9AFBE81D54}" type="pres">
      <dgm:prSet presAssocID="{5C703028-188C-9F44-883A-882CF8382337}" presName="sibTrans" presStyleCnt="0"/>
      <dgm:spPr/>
    </dgm:pt>
    <dgm:pt modelId="{533BF96A-32F6-B443-A65C-5B4F2045FAE9}" type="pres">
      <dgm:prSet presAssocID="{5E09DB44-2D03-2345-9454-735822B5C246}" presName="node" presStyleLbl="node1" presStyleIdx="1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C6CA8-41E5-1E41-B512-C7AF2876FF6D}" type="pres">
      <dgm:prSet presAssocID="{541B4CB2-68AF-544A-8F4D-C80DA808601A}" presName="sibTrans" presStyleCnt="0"/>
      <dgm:spPr/>
    </dgm:pt>
    <dgm:pt modelId="{088AEF5D-FFA1-6842-BF74-316DA1B0F459}" type="pres">
      <dgm:prSet presAssocID="{6BE0B7B5-D64B-6248-89DA-D34F2A969CD4}" presName="node" presStyleLbl="node1" presStyleIdx="1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56758-806E-014D-97AA-2D60E3D709B0}" type="pres">
      <dgm:prSet presAssocID="{1F5098D3-6366-0044-8C8D-F168CB04590E}" presName="sibTrans" presStyleCnt="0"/>
      <dgm:spPr/>
    </dgm:pt>
    <dgm:pt modelId="{A088F142-D4B5-9049-AD12-B7B92682BF49}" type="pres">
      <dgm:prSet presAssocID="{4C2E01D9-5888-F941-881D-791AFE65885D}" presName="node" presStyleLbl="node1" presStyleIdx="1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708F40-DEEB-574A-95D3-887BD3D62CB9}" type="pres">
      <dgm:prSet presAssocID="{478486E6-68A1-F749-A844-6597BC0C0C53}" presName="sibTrans" presStyleCnt="0"/>
      <dgm:spPr/>
    </dgm:pt>
    <dgm:pt modelId="{C443693C-8EFA-BB44-844E-9271870BE167}" type="pres">
      <dgm:prSet presAssocID="{2D347D46-B5E0-2D43-96E9-6C6C9EB620BE}" presName="node" presStyleLbl="node1" presStyleIdx="1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9034D-17F9-1745-8115-8F9AFDCD51A1}" type="pres">
      <dgm:prSet presAssocID="{C4CE594B-229D-DD46-AC25-1E4FE69BDABB}" presName="sibTrans" presStyleCnt="0"/>
      <dgm:spPr/>
    </dgm:pt>
    <dgm:pt modelId="{0BE1148C-BE1C-F84E-97AB-E950D450BC88}" type="pres">
      <dgm:prSet presAssocID="{1904B93A-08EF-D045-AE5A-9D225C64FA5B}" presName="node" presStyleLbl="node1" presStyleIdx="1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92DACD-A155-BB47-B57D-B38E0E06E2FD}" type="pres">
      <dgm:prSet presAssocID="{DF4D4439-0781-264F-8B45-2C1DB6F305F0}" presName="sibTrans" presStyleCnt="0"/>
      <dgm:spPr/>
    </dgm:pt>
    <dgm:pt modelId="{ED9EEB9F-6B0F-B642-A7F2-662BEE06A1CB}" type="pres">
      <dgm:prSet presAssocID="{525264DB-7342-1748-ADF6-B11606AE056A}" presName="node" presStyleLbl="node1" presStyleIdx="1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6C23F-57DC-B044-950B-78C383C81142}" type="pres">
      <dgm:prSet presAssocID="{951C24F8-080E-8F4B-A5CA-4C15CC48A096}" presName="sibTrans" presStyleCnt="0"/>
      <dgm:spPr/>
    </dgm:pt>
    <dgm:pt modelId="{10A7BC61-942D-4D4B-B88A-91B3E2021DEF}" type="pres">
      <dgm:prSet presAssocID="{2AEFDD04-7CFE-804F-8007-92CBAABC4513}" presName="node" presStyleLbl="node1" presStyleIdx="1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892C7-5E95-7A4B-9A01-66D66A2AD711}" type="pres">
      <dgm:prSet presAssocID="{F81FC242-4801-8545-AB48-7F00DFB38AD2}" presName="sibTrans" presStyleCnt="0"/>
      <dgm:spPr/>
    </dgm:pt>
    <dgm:pt modelId="{9CFAABF5-440D-AD4B-953E-5AD14CA5D50A}" type="pres">
      <dgm:prSet presAssocID="{3A6FC416-D8C5-3340-B7AC-41BE77C79141}" presName="node" presStyleLbl="node1" presStyleIdx="1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DFFB6B-418A-164A-B52C-020F3D00F348}" type="pres">
      <dgm:prSet presAssocID="{BA2669AC-E105-114F-86D3-084B63BEBB8B}" presName="sibTrans" presStyleCnt="0"/>
      <dgm:spPr/>
    </dgm:pt>
    <dgm:pt modelId="{1BF746DA-9C63-3544-905F-B78C58A7F6C8}" type="pres">
      <dgm:prSet presAssocID="{7471B0B8-98A7-274B-BF80-69D91D15A8DF}" presName="node" presStyleLbl="node1" presStyleIdx="1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67C0C9-1977-B045-80BB-B42EC1543E07}" type="pres">
      <dgm:prSet presAssocID="{4E50F444-2E79-6649-BB69-8FBB078165E0}" presName="sibTrans" presStyleCnt="0"/>
      <dgm:spPr/>
    </dgm:pt>
    <dgm:pt modelId="{FEC16293-13A9-0142-A07B-E52E054C6719}" type="pres">
      <dgm:prSet presAssocID="{ADBCA74F-6D21-7B4B-94E6-1EEA489D28F8}" presName="node" presStyleLbl="node1" presStyleIdx="1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DE20B9-80E2-CA41-9414-89F8A7F11830}" srcId="{258D90AF-C2B0-C54B-BFC3-749DCEAF2802}" destId="{6A2CD26B-6DF8-8045-916A-02B246D4D654}" srcOrd="0" destOrd="0" parTransId="{6F32C7F4-7262-E442-9ECA-38F5BF061521}" sibTransId="{46EA7FA2-920F-C34A-A2A0-5C480E73B10A}"/>
    <dgm:cxn modelId="{D40EAD79-2390-0346-BA48-C49D07875874}" type="presOf" srcId="{2AEFDD04-7CFE-804F-8007-92CBAABC4513}" destId="{10A7BC61-942D-4D4B-B88A-91B3E2021DEF}" srcOrd="0" destOrd="0" presId="urn:microsoft.com/office/officeart/2005/8/layout/default"/>
    <dgm:cxn modelId="{ACC3D05F-3830-4545-8CE1-BB6B345BBBD8}" type="presOf" srcId="{2D347D46-B5E0-2D43-96E9-6C6C9EB620BE}" destId="{C443693C-8EFA-BB44-844E-9271870BE167}" srcOrd="0" destOrd="0" presId="urn:microsoft.com/office/officeart/2005/8/layout/default"/>
    <dgm:cxn modelId="{8E239DD8-5A5C-7540-BADF-626D1CBCCBB4}" srcId="{258D90AF-C2B0-C54B-BFC3-749DCEAF2802}" destId="{DAF4F5CE-A970-5340-8169-1B2FE904B955}" srcOrd="9" destOrd="0" parTransId="{E1C85526-3ECD-B342-9BAC-980F23B510F6}" sibTransId="{5C703028-188C-9F44-883A-882CF8382337}"/>
    <dgm:cxn modelId="{76B22AA7-5E32-7C45-A8F2-4B02AEEF9ADF}" srcId="{258D90AF-C2B0-C54B-BFC3-749DCEAF2802}" destId="{4C2E01D9-5888-F941-881D-791AFE65885D}" srcOrd="12" destOrd="0" parTransId="{42DD21BA-84B6-294F-85E5-D4ECE32807A7}" sibTransId="{478486E6-68A1-F749-A844-6597BC0C0C53}"/>
    <dgm:cxn modelId="{D5A2726D-CBA7-6D41-A04E-6942242CD9EC}" srcId="{258D90AF-C2B0-C54B-BFC3-749DCEAF2802}" destId="{3A6FC416-D8C5-3340-B7AC-41BE77C79141}" srcOrd="17" destOrd="0" parTransId="{5D2992F2-07C1-0B44-8C72-45F125398BA4}" sibTransId="{BA2669AC-E105-114F-86D3-084B63BEBB8B}"/>
    <dgm:cxn modelId="{210E61AF-424A-3E45-8E82-EC011E66F747}" type="presOf" srcId="{8B134154-68D1-AA48-AF05-B0AA330A742C}" destId="{C11D48E6-05E3-EE4D-BE88-501B1B5E2169}" srcOrd="0" destOrd="0" presId="urn:microsoft.com/office/officeart/2005/8/layout/default"/>
    <dgm:cxn modelId="{689A68B3-43CE-064E-BF48-83A1136C99DB}" srcId="{258D90AF-C2B0-C54B-BFC3-749DCEAF2802}" destId="{FC6865D6-C343-7949-913B-45CFBD01D2F6}" srcOrd="3" destOrd="0" parTransId="{BE3059F3-7936-0A4D-B55F-E38597BF7A58}" sibTransId="{CF79A0AD-FBC9-4A46-97E1-D30DB0681860}"/>
    <dgm:cxn modelId="{4E566684-55D0-5840-9B2F-B94F98985B24}" type="presOf" srcId="{3366811E-9FA4-4746-85E4-DF6C811C86DC}" destId="{B02E3D93-DCE5-074A-9A05-DD7674FD63F3}" srcOrd="0" destOrd="0" presId="urn:microsoft.com/office/officeart/2005/8/layout/default"/>
    <dgm:cxn modelId="{D3CCE6D3-4D21-B74F-9DE6-FF5AC4AB3BFA}" type="presOf" srcId="{DAF4F5CE-A970-5340-8169-1B2FE904B955}" destId="{FCF2AF2D-34CB-CD43-A311-A6714A602E18}" srcOrd="0" destOrd="0" presId="urn:microsoft.com/office/officeart/2005/8/layout/default"/>
    <dgm:cxn modelId="{7A278DB6-22CF-F340-B209-7F1FC0F81A76}" type="presOf" srcId="{7471B0B8-98A7-274B-BF80-69D91D15A8DF}" destId="{1BF746DA-9C63-3544-905F-B78C58A7F6C8}" srcOrd="0" destOrd="0" presId="urn:microsoft.com/office/officeart/2005/8/layout/default"/>
    <dgm:cxn modelId="{65394EFB-D476-7846-9E12-5D5574078F97}" srcId="{258D90AF-C2B0-C54B-BFC3-749DCEAF2802}" destId="{309014BA-7E38-484A-B537-CFA35C6E6F3D}" srcOrd="6" destOrd="0" parTransId="{091FD068-29DE-D24C-8986-F8B42D5D2E94}" sibTransId="{66E63B13-E39B-7E48-83D4-DA16C0F048EA}"/>
    <dgm:cxn modelId="{AD347C0F-7A49-BD46-8213-EB2E83FBFF04}" srcId="{258D90AF-C2B0-C54B-BFC3-749DCEAF2802}" destId="{2D347D46-B5E0-2D43-96E9-6C6C9EB620BE}" srcOrd="13" destOrd="0" parTransId="{2002AFF2-7F81-5046-9890-3190E8CFE5F5}" sibTransId="{C4CE594B-229D-DD46-AC25-1E4FE69BDABB}"/>
    <dgm:cxn modelId="{85954BB4-5E6C-B84D-9BAA-554E5DF88F9A}" srcId="{258D90AF-C2B0-C54B-BFC3-749DCEAF2802}" destId="{7471B0B8-98A7-274B-BF80-69D91D15A8DF}" srcOrd="18" destOrd="0" parTransId="{7023EB76-8788-AC4F-9322-67DEDDC03DCE}" sibTransId="{4E50F444-2E79-6649-BB69-8FBB078165E0}"/>
    <dgm:cxn modelId="{5D10F789-31A4-CD40-BD98-08CF6FB4D032}" srcId="{258D90AF-C2B0-C54B-BFC3-749DCEAF2802}" destId="{50CD03AD-617D-9844-96E6-7372965F9110}" srcOrd="7" destOrd="0" parTransId="{2EE92AC2-424D-1D41-9470-CA6371166329}" sibTransId="{70C94ACE-1189-9D47-BF18-BB63AC439F6C}"/>
    <dgm:cxn modelId="{CA6359E6-E0B3-2942-BE7D-3E71E35081DA}" type="presOf" srcId="{6BE0B7B5-D64B-6248-89DA-D34F2A969CD4}" destId="{088AEF5D-FFA1-6842-BF74-316DA1B0F459}" srcOrd="0" destOrd="0" presId="urn:microsoft.com/office/officeart/2005/8/layout/default"/>
    <dgm:cxn modelId="{2035759E-0145-D64B-ACA8-D6D7230934BD}" type="presOf" srcId="{258D90AF-C2B0-C54B-BFC3-749DCEAF2802}" destId="{21E11A97-43E4-7C4C-8C1C-DF6782798430}" srcOrd="0" destOrd="0" presId="urn:microsoft.com/office/officeart/2005/8/layout/default"/>
    <dgm:cxn modelId="{B07CC313-4137-CD4C-9F0F-2AF43D0A1493}" srcId="{258D90AF-C2B0-C54B-BFC3-749DCEAF2802}" destId="{250D964C-7805-AB4F-9548-12AECDF3FEB9}" srcOrd="8" destOrd="0" parTransId="{7B7E728B-39C9-9243-AA4B-4D2D6A3E2F07}" sibTransId="{950EA950-6043-004F-8386-E10015F640F5}"/>
    <dgm:cxn modelId="{DE557C0B-8B55-7B47-80E9-5A6F840C5697}" type="presOf" srcId="{6A2CD26B-6DF8-8045-916A-02B246D4D654}" destId="{9AD45DFF-A6D8-BB43-B974-8D9EE6C75C66}" srcOrd="0" destOrd="0" presId="urn:microsoft.com/office/officeart/2005/8/layout/default"/>
    <dgm:cxn modelId="{759E038C-B8FE-C14C-8FA0-FEBEA51DCB2A}" type="presOf" srcId="{250D964C-7805-AB4F-9548-12AECDF3FEB9}" destId="{765C1625-F736-8946-8EE0-ADE6F5EE598D}" srcOrd="0" destOrd="0" presId="urn:microsoft.com/office/officeart/2005/8/layout/default"/>
    <dgm:cxn modelId="{1FB6BC30-540F-D043-9293-ED4817FC7059}" type="presOf" srcId="{1F7E26D5-9A4E-6944-969D-CA02E7670783}" destId="{6B944FD8-A8BD-6948-8DDF-2103BFF056AB}" srcOrd="0" destOrd="0" presId="urn:microsoft.com/office/officeart/2005/8/layout/default"/>
    <dgm:cxn modelId="{59F2C424-4AE0-B048-BD6D-F3DD0686E8BC}" type="presOf" srcId="{FC6865D6-C343-7949-913B-45CFBD01D2F6}" destId="{820070B3-B384-4B4B-A3C2-2F97E1CFB3DC}" srcOrd="0" destOrd="0" presId="urn:microsoft.com/office/officeart/2005/8/layout/default"/>
    <dgm:cxn modelId="{BFC403AB-EAD1-174F-A083-38A39D86AC9D}" srcId="{258D90AF-C2B0-C54B-BFC3-749DCEAF2802}" destId="{3366811E-9FA4-4746-85E4-DF6C811C86DC}" srcOrd="4" destOrd="0" parTransId="{31C2293D-94FE-D44C-967D-E1C6C5D36207}" sibTransId="{F7167E76-129C-E941-A871-B418271CE8E1}"/>
    <dgm:cxn modelId="{EBB2E17D-DC29-234D-A630-3CD61BE9565D}" type="presOf" srcId="{525264DB-7342-1748-ADF6-B11606AE056A}" destId="{ED9EEB9F-6B0F-B642-A7F2-662BEE06A1CB}" srcOrd="0" destOrd="0" presId="urn:microsoft.com/office/officeart/2005/8/layout/default"/>
    <dgm:cxn modelId="{6E616904-C3F9-BC4B-B44C-623BBE59D12E}" type="presOf" srcId="{50CD03AD-617D-9844-96E6-7372965F9110}" destId="{FAA516A7-C99C-6F45-AB10-E8238B3B47D7}" srcOrd="0" destOrd="0" presId="urn:microsoft.com/office/officeart/2005/8/layout/default"/>
    <dgm:cxn modelId="{9148D1D6-7FE1-5346-8954-8EA8D2668CCE}" srcId="{258D90AF-C2B0-C54B-BFC3-749DCEAF2802}" destId="{1904B93A-08EF-D045-AE5A-9D225C64FA5B}" srcOrd="14" destOrd="0" parTransId="{ED0194F2-8CC8-6D4E-B993-8558EE8762FB}" sibTransId="{DF4D4439-0781-264F-8B45-2C1DB6F305F0}"/>
    <dgm:cxn modelId="{6C847514-5922-7341-BC8E-37EB9F249588}" srcId="{258D90AF-C2B0-C54B-BFC3-749DCEAF2802}" destId="{1F7E26D5-9A4E-6944-969D-CA02E7670783}" srcOrd="2" destOrd="0" parTransId="{2A36DABE-1193-9C4A-9100-591892F21059}" sibTransId="{500A62E6-5684-554A-93CA-D02B46475046}"/>
    <dgm:cxn modelId="{DD3B0A81-46D3-5A47-BA4A-67EE4AA18E3E}" srcId="{258D90AF-C2B0-C54B-BFC3-749DCEAF2802}" destId="{6BE0B7B5-D64B-6248-89DA-D34F2A969CD4}" srcOrd="11" destOrd="0" parTransId="{43923B25-E2AE-EF43-9AEC-3996B9ABDD0B}" sibTransId="{1F5098D3-6366-0044-8C8D-F168CB04590E}"/>
    <dgm:cxn modelId="{5CCB7AF8-3CCB-DB41-AA2D-B4835EB8E353}" srcId="{258D90AF-C2B0-C54B-BFC3-749DCEAF2802}" destId="{40F73DA1-078A-0741-8ECF-95BC7D13150E}" srcOrd="1" destOrd="0" parTransId="{0829A3CB-36DE-1E4F-A2AE-FEE8F3BBC934}" sibTransId="{A1672BE4-B1F7-3E46-9551-D4DF0C6EB062}"/>
    <dgm:cxn modelId="{0256EC9C-D56E-4B44-828C-23996F6F6E1E}" type="presOf" srcId="{5E09DB44-2D03-2345-9454-735822B5C246}" destId="{533BF96A-32F6-B443-A65C-5B4F2045FAE9}" srcOrd="0" destOrd="0" presId="urn:microsoft.com/office/officeart/2005/8/layout/default"/>
    <dgm:cxn modelId="{C20A52CD-2DEA-9B4D-948F-52A12640F6B2}" srcId="{258D90AF-C2B0-C54B-BFC3-749DCEAF2802}" destId="{5E09DB44-2D03-2345-9454-735822B5C246}" srcOrd="10" destOrd="0" parTransId="{E273B1CA-64A0-9141-B9FF-F2D5111F2DD6}" sibTransId="{541B4CB2-68AF-544A-8F4D-C80DA808601A}"/>
    <dgm:cxn modelId="{7F4F34BA-58C1-A444-B607-854287EE40CB}" type="presOf" srcId="{3A6FC416-D8C5-3340-B7AC-41BE77C79141}" destId="{9CFAABF5-440D-AD4B-953E-5AD14CA5D50A}" srcOrd="0" destOrd="0" presId="urn:microsoft.com/office/officeart/2005/8/layout/default"/>
    <dgm:cxn modelId="{CC37CC09-6893-6D49-85DC-B1F6B716BED9}" srcId="{258D90AF-C2B0-C54B-BFC3-749DCEAF2802}" destId="{ADBCA74F-6D21-7B4B-94E6-1EEA489D28F8}" srcOrd="19" destOrd="0" parTransId="{6960C4A5-1C10-704F-B367-A6C94789F04C}" sibTransId="{C33BEEA2-1A0C-5348-A85C-F02BCE04AA71}"/>
    <dgm:cxn modelId="{B7DF35FC-96FD-9F44-960F-CE181DD1E176}" type="presOf" srcId="{4C2E01D9-5888-F941-881D-791AFE65885D}" destId="{A088F142-D4B5-9049-AD12-B7B92682BF49}" srcOrd="0" destOrd="0" presId="urn:microsoft.com/office/officeart/2005/8/layout/default"/>
    <dgm:cxn modelId="{FD8D6683-9E29-C04E-8FAC-F6F57397A94E}" type="presOf" srcId="{ADBCA74F-6D21-7B4B-94E6-1EEA489D28F8}" destId="{FEC16293-13A9-0142-A07B-E52E054C6719}" srcOrd="0" destOrd="0" presId="urn:microsoft.com/office/officeart/2005/8/layout/default"/>
    <dgm:cxn modelId="{0C594B18-0831-F246-8A6D-7FE52C21EA21}" type="presOf" srcId="{309014BA-7E38-484A-B537-CFA35C6E6F3D}" destId="{224EFBC7-DE58-0944-90D7-5A74B9616E7F}" srcOrd="0" destOrd="0" presId="urn:microsoft.com/office/officeart/2005/8/layout/default"/>
    <dgm:cxn modelId="{B7483B9C-77FF-EA4B-81AC-6D4E6F5FD034}" srcId="{258D90AF-C2B0-C54B-BFC3-749DCEAF2802}" destId="{2AEFDD04-7CFE-804F-8007-92CBAABC4513}" srcOrd="16" destOrd="0" parTransId="{E0A9AFD3-5550-E84C-A8CB-AF711A519276}" sibTransId="{F81FC242-4801-8545-AB48-7F00DFB38AD2}"/>
    <dgm:cxn modelId="{B9EA68F4-A9BF-CB49-8153-85817E5DE73A}" type="presOf" srcId="{1904B93A-08EF-D045-AE5A-9D225C64FA5B}" destId="{0BE1148C-BE1C-F84E-97AB-E950D450BC88}" srcOrd="0" destOrd="0" presId="urn:microsoft.com/office/officeart/2005/8/layout/default"/>
    <dgm:cxn modelId="{402EDFB5-7CAE-1A4B-936F-AA6C826D10F4}" type="presOf" srcId="{40F73DA1-078A-0741-8ECF-95BC7D13150E}" destId="{788240CF-F998-6F48-B1D8-416AAF7D3417}" srcOrd="0" destOrd="0" presId="urn:microsoft.com/office/officeart/2005/8/layout/default"/>
    <dgm:cxn modelId="{E6A734BF-59C6-7042-AD8C-357D0AF6D4E2}" srcId="{258D90AF-C2B0-C54B-BFC3-749DCEAF2802}" destId="{525264DB-7342-1748-ADF6-B11606AE056A}" srcOrd="15" destOrd="0" parTransId="{14CC59D2-23D4-A843-9183-769C2DD8BBBE}" sibTransId="{951C24F8-080E-8F4B-A5CA-4C15CC48A096}"/>
    <dgm:cxn modelId="{00195105-2382-F849-84A2-5D38819C08B5}" srcId="{258D90AF-C2B0-C54B-BFC3-749DCEAF2802}" destId="{8B134154-68D1-AA48-AF05-B0AA330A742C}" srcOrd="5" destOrd="0" parTransId="{F8BFCE2D-AFFA-4D40-B8B8-85ED2159A218}" sibTransId="{D0F94AE4-CB29-9D4F-B1F0-BC2302DB5FF2}"/>
    <dgm:cxn modelId="{C3B46CE7-D6BC-B84A-ABDD-2DCCDC5820EE}" type="presParOf" srcId="{21E11A97-43E4-7C4C-8C1C-DF6782798430}" destId="{9AD45DFF-A6D8-BB43-B974-8D9EE6C75C66}" srcOrd="0" destOrd="0" presId="urn:microsoft.com/office/officeart/2005/8/layout/default"/>
    <dgm:cxn modelId="{831F1EA1-AAB9-F840-9C1D-B6C063E3AD18}" type="presParOf" srcId="{21E11A97-43E4-7C4C-8C1C-DF6782798430}" destId="{2555DDC6-7714-DF49-BA09-DA7C771C8E25}" srcOrd="1" destOrd="0" presId="urn:microsoft.com/office/officeart/2005/8/layout/default"/>
    <dgm:cxn modelId="{E63F655D-C5B5-DD45-B3AE-D08F75BA87FC}" type="presParOf" srcId="{21E11A97-43E4-7C4C-8C1C-DF6782798430}" destId="{788240CF-F998-6F48-B1D8-416AAF7D3417}" srcOrd="2" destOrd="0" presId="urn:microsoft.com/office/officeart/2005/8/layout/default"/>
    <dgm:cxn modelId="{9BC5E154-E418-B347-9E71-D5AFF036544C}" type="presParOf" srcId="{21E11A97-43E4-7C4C-8C1C-DF6782798430}" destId="{09B556E6-7B36-EC4D-9812-8A0896FC55C8}" srcOrd="3" destOrd="0" presId="urn:microsoft.com/office/officeart/2005/8/layout/default"/>
    <dgm:cxn modelId="{FF0E8E43-3946-7A4F-BCDC-2BA417A904EF}" type="presParOf" srcId="{21E11A97-43E4-7C4C-8C1C-DF6782798430}" destId="{6B944FD8-A8BD-6948-8DDF-2103BFF056AB}" srcOrd="4" destOrd="0" presId="urn:microsoft.com/office/officeart/2005/8/layout/default"/>
    <dgm:cxn modelId="{1600AFA8-8E97-844D-99D8-C7AB6D38DC26}" type="presParOf" srcId="{21E11A97-43E4-7C4C-8C1C-DF6782798430}" destId="{0275DBC5-461D-DD4A-8518-D35C14846545}" srcOrd="5" destOrd="0" presId="urn:microsoft.com/office/officeart/2005/8/layout/default"/>
    <dgm:cxn modelId="{EBCCF04A-ADDF-8146-A779-9916011D881F}" type="presParOf" srcId="{21E11A97-43E4-7C4C-8C1C-DF6782798430}" destId="{820070B3-B384-4B4B-A3C2-2F97E1CFB3DC}" srcOrd="6" destOrd="0" presId="urn:microsoft.com/office/officeart/2005/8/layout/default"/>
    <dgm:cxn modelId="{5C4F53F8-60D1-8F43-AAE8-88A16EF8FEB3}" type="presParOf" srcId="{21E11A97-43E4-7C4C-8C1C-DF6782798430}" destId="{C2DEF54A-CD13-3848-89DF-1A2B909E23B9}" srcOrd="7" destOrd="0" presId="urn:microsoft.com/office/officeart/2005/8/layout/default"/>
    <dgm:cxn modelId="{95C0B78C-1AC6-1246-AD15-0C912922A6BD}" type="presParOf" srcId="{21E11A97-43E4-7C4C-8C1C-DF6782798430}" destId="{B02E3D93-DCE5-074A-9A05-DD7674FD63F3}" srcOrd="8" destOrd="0" presId="urn:microsoft.com/office/officeart/2005/8/layout/default"/>
    <dgm:cxn modelId="{706720F0-6E89-DC40-ACEE-A85A62A7806D}" type="presParOf" srcId="{21E11A97-43E4-7C4C-8C1C-DF6782798430}" destId="{3D6E7CF8-4707-0F48-8317-124A1E28B2D8}" srcOrd="9" destOrd="0" presId="urn:microsoft.com/office/officeart/2005/8/layout/default"/>
    <dgm:cxn modelId="{43431B8F-0CFC-2649-95DA-74B060273A7B}" type="presParOf" srcId="{21E11A97-43E4-7C4C-8C1C-DF6782798430}" destId="{C11D48E6-05E3-EE4D-BE88-501B1B5E2169}" srcOrd="10" destOrd="0" presId="urn:microsoft.com/office/officeart/2005/8/layout/default"/>
    <dgm:cxn modelId="{855D314A-B851-BA4C-8465-CF7C57A35F6A}" type="presParOf" srcId="{21E11A97-43E4-7C4C-8C1C-DF6782798430}" destId="{6007A151-1FBD-A541-91E5-6AB80D4AC1FA}" srcOrd="11" destOrd="0" presId="urn:microsoft.com/office/officeart/2005/8/layout/default"/>
    <dgm:cxn modelId="{5569F9EE-C629-824D-8AA0-B804E6D5F802}" type="presParOf" srcId="{21E11A97-43E4-7C4C-8C1C-DF6782798430}" destId="{224EFBC7-DE58-0944-90D7-5A74B9616E7F}" srcOrd="12" destOrd="0" presId="urn:microsoft.com/office/officeart/2005/8/layout/default"/>
    <dgm:cxn modelId="{44509699-EF21-0741-952B-DD5AC9AD87E7}" type="presParOf" srcId="{21E11A97-43E4-7C4C-8C1C-DF6782798430}" destId="{8EEA6BD8-0027-064A-96EA-1BD8FA60CA76}" srcOrd="13" destOrd="0" presId="urn:microsoft.com/office/officeart/2005/8/layout/default"/>
    <dgm:cxn modelId="{B913074B-140A-BF46-88E4-651E653871D5}" type="presParOf" srcId="{21E11A97-43E4-7C4C-8C1C-DF6782798430}" destId="{FAA516A7-C99C-6F45-AB10-E8238B3B47D7}" srcOrd="14" destOrd="0" presId="urn:microsoft.com/office/officeart/2005/8/layout/default"/>
    <dgm:cxn modelId="{6119EC4F-7730-AF4E-84B9-9A49F0849ED9}" type="presParOf" srcId="{21E11A97-43E4-7C4C-8C1C-DF6782798430}" destId="{468F8BD9-B3AD-744A-8880-46A2C7FBE511}" srcOrd="15" destOrd="0" presId="urn:microsoft.com/office/officeart/2005/8/layout/default"/>
    <dgm:cxn modelId="{24E5837E-3EC1-5543-A8F2-265F0FDABEA3}" type="presParOf" srcId="{21E11A97-43E4-7C4C-8C1C-DF6782798430}" destId="{765C1625-F736-8946-8EE0-ADE6F5EE598D}" srcOrd="16" destOrd="0" presId="urn:microsoft.com/office/officeart/2005/8/layout/default"/>
    <dgm:cxn modelId="{E177ED71-D618-864E-9219-6EA2D468AB42}" type="presParOf" srcId="{21E11A97-43E4-7C4C-8C1C-DF6782798430}" destId="{6DB53F59-DDC5-1F46-B09B-5E6D5AD46D19}" srcOrd="17" destOrd="0" presId="urn:microsoft.com/office/officeart/2005/8/layout/default"/>
    <dgm:cxn modelId="{2333880E-AEEA-5D4E-B573-74D91A378490}" type="presParOf" srcId="{21E11A97-43E4-7C4C-8C1C-DF6782798430}" destId="{FCF2AF2D-34CB-CD43-A311-A6714A602E18}" srcOrd="18" destOrd="0" presId="urn:microsoft.com/office/officeart/2005/8/layout/default"/>
    <dgm:cxn modelId="{D454862A-5517-854E-8C96-9AAEE9710DE9}" type="presParOf" srcId="{21E11A97-43E4-7C4C-8C1C-DF6782798430}" destId="{8752C7A7-AFE9-5645-8AEC-0A9AFBE81D54}" srcOrd="19" destOrd="0" presId="urn:microsoft.com/office/officeart/2005/8/layout/default"/>
    <dgm:cxn modelId="{683018EF-2735-3444-99C4-264ACB061DF9}" type="presParOf" srcId="{21E11A97-43E4-7C4C-8C1C-DF6782798430}" destId="{533BF96A-32F6-B443-A65C-5B4F2045FAE9}" srcOrd="20" destOrd="0" presId="urn:microsoft.com/office/officeart/2005/8/layout/default"/>
    <dgm:cxn modelId="{588D6581-F6DF-1640-A280-842555B8C1B7}" type="presParOf" srcId="{21E11A97-43E4-7C4C-8C1C-DF6782798430}" destId="{707C6CA8-41E5-1E41-B512-C7AF2876FF6D}" srcOrd="21" destOrd="0" presId="urn:microsoft.com/office/officeart/2005/8/layout/default"/>
    <dgm:cxn modelId="{18BB4674-937D-6F4A-8070-ABF3820C0DA7}" type="presParOf" srcId="{21E11A97-43E4-7C4C-8C1C-DF6782798430}" destId="{088AEF5D-FFA1-6842-BF74-316DA1B0F459}" srcOrd="22" destOrd="0" presId="urn:microsoft.com/office/officeart/2005/8/layout/default"/>
    <dgm:cxn modelId="{1D3E7CB5-D424-1B4C-8484-3E2A2C46EF3B}" type="presParOf" srcId="{21E11A97-43E4-7C4C-8C1C-DF6782798430}" destId="{EAD56758-806E-014D-97AA-2D60E3D709B0}" srcOrd="23" destOrd="0" presId="urn:microsoft.com/office/officeart/2005/8/layout/default"/>
    <dgm:cxn modelId="{7A34338D-3001-8A4A-BB85-B421E53F3A31}" type="presParOf" srcId="{21E11A97-43E4-7C4C-8C1C-DF6782798430}" destId="{A088F142-D4B5-9049-AD12-B7B92682BF49}" srcOrd="24" destOrd="0" presId="urn:microsoft.com/office/officeart/2005/8/layout/default"/>
    <dgm:cxn modelId="{6B650FFA-4F6D-D04B-B870-06CAA3173D76}" type="presParOf" srcId="{21E11A97-43E4-7C4C-8C1C-DF6782798430}" destId="{2D708F40-DEEB-574A-95D3-887BD3D62CB9}" srcOrd="25" destOrd="0" presId="urn:microsoft.com/office/officeart/2005/8/layout/default"/>
    <dgm:cxn modelId="{C4737807-52C3-254E-BF9F-1931705C58B8}" type="presParOf" srcId="{21E11A97-43E4-7C4C-8C1C-DF6782798430}" destId="{C443693C-8EFA-BB44-844E-9271870BE167}" srcOrd="26" destOrd="0" presId="urn:microsoft.com/office/officeart/2005/8/layout/default"/>
    <dgm:cxn modelId="{8BE38D3B-6F31-E041-98A8-FACBDE5AD9ED}" type="presParOf" srcId="{21E11A97-43E4-7C4C-8C1C-DF6782798430}" destId="{4A89034D-17F9-1745-8115-8F9AFDCD51A1}" srcOrd="27" destOrd="0" presId="urn:microsoft.com/office/officeart/2005/8/layout/default"/>
    <dgm:cxn modelId="{95BB83FB-E4BB-2848-BFD2-A2F3E4D62ACC}" type="presParOf" srcId="{21E11A97-43E4-7C4C-8C1C-DF6782798430}" destId="{0BE1148C-BE1C-F84E-97AB-E950D450BC88}" srcOrd="28" destOrd="0" presId="urn:microsoft.com/office/officeart/2005/8/layout/default"/>
    <dgm:cxn modelId="{74F49C37-DB0D-FA4F-B9CD-8DA48A9B2897}" type="presParOf" srcId="{21E11A97-43E4-7C4C-8C1C-DF6782798430}" destId="{8C92DACD-A155-BB47-B57D-B38E0E06E2FD}" srcOrd="29" destOrd="0" presId="urn:microsoft.com/office/officeart/2005/8/layout/default"/>
    <dgm:cxn modelId="{12C25A19-0310-E048-BCE0-7600AE404AF6}" type="presParOf" srcId="{21E11A97-43E4-7C4C-8C1C-DF6782798430}" destId="{ED9EEB9F-6B0F-B642-A7F2-662BEE06A1CB}" srcOrd="30" destOrd="0" presId="urn:microsoft.com/office/officeart/2005/8/layout/default"/>
    <dgm:cxn modelId="{1DFC81A7-288D-9D40-9E38-54E938F4A6E5}" type="presParOf" srcId="{21E11A97-43E4-7C4C-8C1C-DF6782798430}" destId="{3CA6C23F-57DC-B044-950B-78C383C81142}" srcOrd="31" destOrd="0" presId="urn:microsoft.com/office/officeart/2005/8/layout/default"/>
    <dgm:cxn modelId="{6B6726F4-0F94-1743-B1EB-F89E4342917D}" type="presParOf" srcId="{21E11A97-43E4-7C4C-8C1C-DF6782798430}" destId="{10A7BC61-942D-4D4B-B88A-91B3E2021DEF}" srcOrd="32" destOrd="0" presId="urn:microsoft.com/office/officeart/2005/8/layout/default"/>
    <dgm:cxn modelId="{DA73551B-2550-034C-B842-5C4F5FFFCD00}" type="presParOf" srcId="{21E11A97-43E4-7C4C-8C1C-DF6782798430}" destId="{F20892C7-5E95-7A4B-9A01-66D66A2AD711}" srcOrd="33" destOrd="0" presId="urn:microsoft.com/office/officeart/2005/8/layout/default"/>
    <dgm:cxn modelId="{1CB0BB85-82AC-E94E-8CFD-1500C47096D8}" type="presParOf" srcId="{21E11A97-43E4-7C4C-8C1C-DF6782798430}" destId="{9CFAABF5-440D-AD4B-953E-5AD14CA5D50A}" srcOrd="34" destOrd="0" presId="urn:microsoft.com/office/officeart/2005/8/layout/default"/>
    <dgm:cxn modelId="{7A4081F5-1AF8-EE47-9BBE-0C1C825C960B}" type="presParOf" srcId="{21E11A97-43E4-7C4C-8C1C-DF6782798430}" destId="{34DFFB6B-418A-164A-B52C-020F3D00F348}" srcOrd="35" destOrd="0" presId="urn:microsoft.com/office/officeart/2005/8/layout/default"/>
    <dgm:cxn modelId="{2DCC35EE-02CE-0D4D-99CC-54C50894F619}" type="presParOf" srcId="{21E11A97-43E4-7C4C-8C1C-DF6782798430}" destId="{1BF746DA-9C63-3544-905F-B78C58A7F6C8}" srcOrd="36" destOrd="0" presId="urn:microsoft.com/office/officeart/2005/8/layout/default"/>
    <dgm:cxn modelId="{F13874EE-9169-B64C-BFAC-707F53CB6879}" type="presParOf" srcId="{21E11A97-43E4-7C4C-8C1C-DF6782798430}" destId="{D567C0C9-1977-B045-80BB-B42EC1543E07}" srcOrd="37" destOrd="0" presId="urn:microsoft.com/office/officeart/2005/8/layout/default"/>
    <dgm:cxn modelId="{3BC0B5DC-526B-8E40-9A72-D96CEC037081}" type="presParOf" srcId="{21E11A97-43E4-7C4C-8C1C-DF6782798430}" destId="{FEC16293-13A9-0142-A07B-E52E054C6719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C210A-6F2C-2940-A1D6-3E4A5AA82F91}">
      <dsp:nvSpPr>
        <dsp:cNvPr id="0" name=""/>
        <dsp:cNvSpPr/>
      </dsp:nvSpPr>
      <dsp:spPr>
        <a:xfrm>
          <a:off x="4303" y="409832"/>
          <a:ext cx="2587617" cy="1035046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Cognitive Enterprise Data Lake (</a:t>
          </a:r>
          <a:r>
            <a:rPr lang="en-US" sz="1600" kern="1200" dirty="0" err="1"/>
            <a:t>Co</a:t>
          </a:r>
          <a:r>
            <a:rPr lang="en-US" sz="1600" b="1" kern="1200" dirty="0" err="1"/>
            <a:t>EDL</a:t>
          </a:r>
          <a:r>
            <a:rPr lang="en-US" sz="1600" kern="1200" dirty="0"/>
            <a:t>)</a:t>
          </a:r>
        </a:p>
      </dsp:txBody>
      <dsp:txXfrm>
        <a:off x="4303" y="409832"/>
        <a:ext cx="2587617" cy="1035046"/>
      </dsp:txXfrm>
    </dsp:sp>
    <dsp:sp modelId="{F4828E13-1BDF-B94A-80C6-6A22EBB0C407}">
      <dsp:nvSpPr>
        <dsp:cNvPr id="0" name=""/>
        <dsp:cNvSpPr/>
      </dsp:nvSpPr>
      <dsp:spPr>
        <a:xfrm>
          <a:off x="4303" y="1444879"/>
          <a:ext cx="2587617" cy="347928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u="none" kern="1200" dirty="0"/>
            <a:t>Repository</a:t>
          </a:r>
          <a:r>
            <a:rPr lang="en-US" sz="1200" u="none" kern="1200" dirty="0"/>
            <a:t> of Data (all types) </a:t>
          </a:r>
          <a:r>
            <a:rPr lang="en-US" sz="1200" b="1" u="none" kern="1200" dirty="0"/>
            <a:t>organized</a:t>
          </a:r>
          <a:r>
            <a:rPr lang="en-US" sz="1200" u="none" kern="1200" dirty="0"/>
            <a:t> to support applications and personas</a:t>
          </a: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Policy enforcement </a:t>
          </a:r>
          <a:r>
            <a:rPr lang="en-US" sz="1200" kern="1200" dirty="0"/>
            <a:t>on owning (define policies), writing (generate and overwrite) and viewing data</a:t>
          </a:r>
          <a:endParaRPr lang="en-US" sz="1200" u="none" kern="1200" dirty="0"/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u="none" kern="1200" dirty="0"/>
            <a:t>360-degree</a:t>
          </a:r>
          <a:r>
            <a:rPr lang="en-US" sz="1200" u="none" kern="1200" dirty="0"/>
            <a:t> view of data</a:t>
          </a: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none" kern="1200" dirty="0"/>
            <a:t>Single </a:t>
          </a:r>
          <a:r>
            <a:rPr lang="en-US" sz="1200" b="1" u="none" kern="1200" dirty="0"/>
            <a:t>enterprise-wide catalog</a:t>
          </a:r>
          <a:endParaRPr lang="en-US" sz="1200" u="none" kern="1200" dirty="0"/>
        </a:p>
      </dsp:txBody>
      <dsp:txXfrm>
        <a:off x="4303" y="1444879"/>
        <a:ext cx="2587617" cy="3479287"/>
      </dsp:txXfrm>
    </dsp:sp>
    <dsp:sp modelId="{595FC088-D0A1-CD49-BFD4-5A2B60E66E3D}">
      <dsp:nvSpPr>
        <dsp:cNvPr id="0" name=""/>
        <dsp:cNvSpPr/>
      </dsp:nvSpPr>
      <dsp:spPr>
        <a:xfrm>
          <a:off x="2954187" y="409832"/>
          <a:ext cx="2587617" cy="1035046"/>
        </a:xfrm>
        <a:prstGeom prst="rect">
          <a:avLst/>
        </a:prstGeom>
        <a:solidFill>
          <a:schemeClr val="accent5">
            <a:hueOff val="4590639"/>
            <a:satOff val="6463"/>
            <a:lumOff val="-4183"/>
            <a:alphaOff val="0"/>
          </a:schemeClr>
        </a:solidFill>
        <a:ln w="25400" cap="flat" cmpd="sng" algn="ctr">
          <a:solidFill>
            <a:schemeClr val="accent5">
              <a:hueOff val="4590639"/>
              <a:satOff val="6463"/>
              <a:lumOff val="-41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Cognition-as-a-Service (</a:t>
          </a:r>
          <a:r>
            <a:rPr lang="en-US" sz="1600" kern="1200" dirty="0" err="1"/>
            <a:t>CaaS</a:t>
          </a:r>
          <a:r>
            <a:rPr lang="en-US" sz="1600" kern="1200" dirty="0"/>
            <a:t>)</a:t>
          </a:r>
        </a:p>
      </dsp:txBody>
      <dsp:txXfrm>
        <a:off x="2954187" y="409832"/>
        <a:ext cx="2587617" cy="1035046"/>
      </dsp:txXfrm>
    </dsp:sp>
    <dsp:sp modelId="{BEBB97E2-2501-CD4D-BB14-8FCA6BBF7A4C}">
      <dsp:nvSpPr>
        <dsp:cNvPr id="0" name=""/>
        <dsp:cNvSpPr/>
      </dsp:nvSpPr>
      <dsp:spPr>
        <a:xfrm>
          <a:off x="2954187" y="1444879"/>
          <a:ext cx="2587617" cy="3479287"/>
        </a:xfrm>
        <a:prstGeom prst="rect">
          <a:avLst/>
        </a:prstGeom>
        <a:solidFill>
          <a:schemeClr val="accent5">
            <a:tint val="40000"/>
            <a:alpha val="90000"/>
            <a:hueOff val="4610587"/>
            <a:satOff val="-4161"/>
            <a:lumOff val="-68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4610587"/>
              <a:satOff val="-4161"/>
              <a:lumOff val="-6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71450" lvl="1" indent="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baseline="0" dirty="0"/>
            <a:t> </a:t>
          </a:r>
          <a:r>
            <a:rPr lang="en-US" sz="1200" b="1" kern="1200" baseline="0" dirty="0"/>
            <a:t>C</a:t>
          </a:r>
          <a:r>
            <a:rPr lang="en-US" sz="1200" b="1" kern="1200" dirty="0"/>
            <a:t>ognitive analytics</a:t>
          </a:r>
          <a:r>
            <a:rPr lang="en-US" sz="1200" kern="1200" dirty="0"/>
            <a:t> for </a:t>
          </a:r>
          <a:r>
            <a:rPr lang="en-US" sz="1200" b="1" kern="1200" dirty="0"/>
            <a:t>structured data</a:t>
          </a:r>
          <a:r>
            <a:rPr lang="en-US" sz="1200" kern="1200" dirty="0"/>
            <a:t> (SPSS, </a:t>
          </a:r>
          <a:r>
            <a:rPr lang="en-US" sz="1200" kern="1200" dirty="0" err="1"/>
            <a:t>RStudio</a:t>
          </a:r>
          <a:r>
            <a:rPr lang="en-US" sz="1200" kern="1200" dirty="0"/>
            <a:t>, Notebooks)
 </a:t>
          </a:r>
          <a:r>
            <a:rPr lang="en-US" sz="1200" b="1" kern="1200" dirty="0"/>
            <a:t>Annotators </a:t>
          </a:r>
          <a:r>
            <a:rPr lang="en-US" sz="1200" kern="1200" dirty="0"/>
            <a:t>for </a:t>
          </a:r>
          <a:r>
            <a:rPr lang="en-US" sz="1200" b="1" kern="1200" dirty="0"/>
            <a:t>unstructured data</a:t>
          </a:r>
          <a:r>
            <a:rPr lang="en-US" sz="1200" kern="1200" dirty="0"/>
            <a:t> (e.g. </a:t>
          </a:r>
          <a:r>
            <a:rPr lang="en-US" sz="1200" kern="1200" dirty="0" err="1"/>
            <a:t>BigInsights</a:t>
          </a:r>
          <a:r>
            <a:rPr lang="en-US" sz="1200" kern="1200" dirty="0"/>
            <a:t> Web Interface for </a:t>
          </a:r>
          <a:r>
            <a:rPr lang="en-US" sz="1200" kern="1200" dirty="0" err="1"/>
            <a:t>SystemT</a:t>
          </a:r>
          <a:r>
            <a:rPr lang="en-US" sz="1200" kern="1200" dirty="0"/>
            <a:t>, Watson Knowledge Studio for SIRE)
 </a:t>
          </a:r>
          <a:r>
            <a:rPr lang="en-US" sz="1200" b="1" kern="1200" dirty="0"/>
            <a:t>Deploy and execute cognitive analytics</a:t>
          </a:r>
          <a:r>
            <a:rPr lang="en-US" sz="1200" kern="1200" dirty="0"/>
            <a:t> and annotators</a:t>
          </a:r>
        </a:p>
        <a:p>
          <a:pPr marL="171450" lvl="1" indent="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</a:t>
          </a:r>
          <a:r>
            <a:rPr lang="en-US" sz="1200" b="1" kern="1200" dirty="0"/>
            <a:t>Natural language interfaces</a:t>
          </a:r>
        </a:p>
        <a:p>
          <a:pPr marL="171450" lvl="1" indent="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Automate retraining (</a:t>
          </a:r>
          <a:r>
            <a:rPr lang="en-US" sz="1200" b="1" kern="1200" dirty="0"/>
            <a:t>Self-Learning</a:t>
          </a:r>
          <a:r>
            <a:rPr lang="en-US" sz="1200" kern="1200" dirty="0"/>
            <a:t>) of cognitive analytics</a:t>
          </a:r>
        </a:p>
      </dsp:txBody>
      <dsp:txXfrm>
        <a:off x="2954187" y="1444879"/>
        <a:ext cx="2587617" cy="3479287"/>
      </dsp:txXfrm>
    </dsp:sp>
    <dsp:sp modelId="{52500F43-CD04-6D40-8AB8-5105A6E5C090}">
      <dsp:nvSpPr>
        <dsp:cNvPr id="0" name=""/>
        <dsp:cNvSpPr/>
      </dsp:nvSpPr>
      <dsp:spPr>
        <a:xfrm>
          <a:off x="5904070" y="409832"/>
          <a:ext cx="2587617" cy="1035046"/>
        </a:xfrm>
        <a:prstGeom prst="rect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accent5">
              <a:hueOff val="9181277"/>
              <a:satOff val="12925"/>
              <a:lumOff val="-83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Data-as-a-Service </a:t>
          </a:r>
          <a:br>
            <a:rPr lang="en-US" sz="1600" kern="1200" dirty="0"/>
          </a:br>
          <a:r>
            <a:rPr lang="en-US" sz="1600" kern="1200" dirty="0"/>
            <a:t>(</a:t>
          </a:r>
          <a:r>
            <a:rPr lang="en-US" sz="1600" b="1" kern="1200" dirty="0" err="1"/>
            <a:t>DaaS</a:t>
          </a:r>
          <a:r>
            <a:rPr lang="en-US" sz="1600" kern="1200" dirty="0"/>
            <a:t>)</a:t>
          </a:r>
        </a:p>
      </dsp:txBody>
      <dsp:txXfrm>
        <a:off x="5904070" y="409832"/>
        <a:ext cx="2587617" cy="1035046"/>
      </dsp:txXfrm>
    </dsp:sp>
    <dsp:sp modelId="{229C556E-84AA-9249-8EF5-EB4026334801}">
      <dsp:nvSpPr>
        <dsp:cNvPr id="0" name=""/>
        <dsp:cNvSpPr/>
      </dsp:nvSpPr>
      <dsp:spPr>
        <a:xfrm>
          <a:off x="5904070" y="1444879"/>
          <a:ext cx="2587617" cy="3479287"/>
        </a:xfrm>
        <a:prstGeom prst="rect">
          <a:avLst/>
        </a:prstGeom>
        <a:solidFill>
          <a:schemeClr val="accent5">
            <a:tint val="40000"/>
            <a:alpha val="90000"/>
            <a:hueOff val="9221175"/>
            <a:satOff val="-8322"/>
            <a:lumOff val="-136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9221175"/>
              <a:satOff val="-8322"/>
              <a:lumOff val="-13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u="none" kern="1200" baseline="0" dirty="0"/>
            <a:t>High scale </a:t>
          </a:r>
          <a:r>
            <a:rPr lang="en-US" sz="1200" b="1" u="none" kern="1200" baseline="0" dirty="0"/>
            <a:t>data ingestion</a:t>
          </a:r>
          <a:endParaRPr lang="en-US" sz="1200" b="1" kern="1200" dirty="0"/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Accessing data</a:t>
          </a:r>
          <a:r>
            <a:rPr lang="en-US" sz="1200" kern="1200" dirty="0"/>
            <a:t> for analysis and manipulation</a:t>
          </a: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u="none" kern="1200" dirty="0"/>
            <a:t>Self-service tools</a:t>
          </a:r>
          <a:r>
            <a:rPr lang="en-US" sz="1200" u="none" kern="1200" dirty="0"/>
            <a:t>, </a:t>
          </a:r>
          <a:r>
            <a:rPr lang="en-US" sz="1200" b="1" u="none" kern="1200" dirty="0"/>
            <a:t>Sandboxes</a:t>
          </a:r>
          <a:r>
            <a:rPr lang="en-US" sz="1200" u="none" kern="1200" dirty="0"/>
            <a:t>, </a:t>
          </a:r>
          <a:r>
            <a:rPr lang="en-US" sz="1200" b="1" u="none" kern="1200" dirty="0"/>
            <a:t>social</a:t>
          </a:r>
          <a:r>
            <a:rPr lang="en-US" sz="1200" b="1" u="none" kern="1200" baseline="0" dirty="0"/>
            <a:t> and collaborative tool</a:t>
          </a:r>
          <a:endParaRPr lang="en-US" sz="1200" b="1" kern="1200" dirty="0"/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Automated </a:t>
          </a:r>
          <a:r>
            <a:rPr lang="en-US" sz="1200" b="1" kern="1200" dirty="0"/>
            <a:t>ingestion</a:t>
          </a:r>
          <a:r>
            <a:rPr lang="en-US" sz="1200" kern="1200" dirty="0"/>
            <a:t> </a:t>
          </a:r>
          <a:r>
            <a:rPr lang="en-US" sz="1200" b="1" kern="1200" dirty="0"/>
            <a:t>of streaming and batch data</a:t>
          </a: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Out-of-the-box tools </a:t>
          </a:r>
          <a:r>
            <a:rPr lang="en-US" sz="1200" kern="1200" dirty="0"/>
            <a:t>for querying, exploring, </a:t>
          </a:r>
          <a:r>
            <a:rPr lang="en-US" sz="1200" kern="1200" dirty="0" err="1"/>
            <a:t>dashboarding</a:t>
          </a:r>
          <a:r>
            <a:rPr lang="en-US" sz="1200" kern="1200" dirty="0"/>
            <a:t>, and executing pipelines over datasets</a:t>
          </a:r>
        </a:p>
      </dsp:txBody>
      <dsp:txXfrm>
        <a:off x="5904070" y="1444879"/>
        <a:ext cx="2587617" cy="3479287"/>
      </dsp:txXfrm>
    </dsp:sp>
    <dsp:sp modelId="{3893CEFE-2B1D-DE40-BD6C-F7DBB34C5D94}">
      <dsp:nvSpPr>
        <dsp:cNvPr id="0" name=""/>
        <dsp:cNvSpPr/>
      </dsp:nvSpPr>
      <dsp:spPr>
        <a:xfrm>
          <a:off x="8853954" y="409832"/>
          <a:ext cx="2587617" cy="1035046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accent5">
              <a:hueOff val="13771915"/>
              <a:satOff val="19388"/>
              <a:lumOff val="-125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Trust-as-a-Service </a:t>
          </a:r>
          <a:br>
            <a:rPr lang="en-US" sz="1600" kern="1200" dirty="0"/>
          </a:br>
          <a:r>
            <a:rPr lang="en-US" sz="1600" kern="1200" dirty="0"/>
            <a:t>(</a:t>
          </a:r>
          <a:r>
            <a:rPr lang="en-US" sz="1600" b="1" kern="1200" dirty="0" err="1"/>
            <a:t>TaaS</a:t>
          </a:r>
          <a:r>
            <a:rPr lang="en-US" sz="1600" kern="1200" dirty="0"/>
            <a:t>)</a:t>
          </a:r>
        </a:p>
      </dsp:txBody>
      <dsp:txXfrm>
        <a:off x="8853954" y="409832"/>
        <a:ext cx="2587617" cy="1035046"/>
      </dsp:txXfrm>
    </dsp:sp>
    <dsp:sp modelId="{27AA0148-93D5-A841-822F-60B94085E019}">
      <dsp:nvSpPr>
        <dsp:cNvPr id="0" name=""/>
        <dsp:cNvSpPr/>
      </dsp:nvSpPr>
      <dsp:spPr>
        <a:xfrm>
          <a:off x="8853954" y="1444879"/>
          <a:ext cx="2587617" cy="3479287"/>
        </a:xfrm>
        <a:prstGeom prst="rect">
          <a:avLst/>
        </a:prstGeom>
        <a:solidFill>
          <a:schemeClr val="accent5">
            <a:tint val="40000"/>
            <a:alpha val="90000"/>
            <a:hueOff val="13831761"/>
            <a:satOff val="-12483"/>
            <a:lumOff val="-204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13831761"/>
              <a:satOff val="-12483"/>
              <a:lumOff val="-20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Access
Governance</a:t>
          </a:r>
          <a:r>
            <a:rPr lang="en-US" sz="1200" kern="1200" dirty="0"/>
            <a:t>
</a:t>
          </a:r>
          <a:r>
            <a:rPr lang="en-US" sz="1200" b="1" kern="1200" dirty="0"/>
            <a:t>Data lineage</a:t>
          </a: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Social Signals</a:t>
          </a:r>
        </a:p>
      </dsp:txBody>
      <dsp:txXfrm>
        <a:off x="8853954" y="1444879"/>
        <a:ext cx="2587617" cy="3479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6DA79-2BAF-C34A-AE14-AF431A34E661}">
      <dsp:nvSpPr>
        <dsp:cNvPr id="0" name=""/>
        <dsp:cNvSpPr/>
      </dsp:nvSpPr>
      <dsp:spPr>
        <a:xfrm>
          <a:off x="2384701" y="1290967"/>
          <a:ext cx="1631397" cy="1456664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CEDP v0.5</a:t>
          </a:r>
        </a:p>
      </dsp:txBody>
      <dsp:txXfrm>
        <a:off x="2623614" y="1504291"/>
        <a:ext cx="1153571" cy="1030016"/>
      </dsp:txXfrm>
    </dsp:sp>
    <dsp:sp modelId="{2677AFC7-7695-644D-A7B4-1FBC7268BE70}">
      <dsp:nvSpPr>
        <dsp:cNvPr id="0" name=""/>
        <dsp:cNvSpPr/>
      </dsp:nvSpPr>
      <dsp:spPr>
        <a:xfrm>
          <a:off x="2640359" y="399"/>
          <a:ext cx="1120080" cy="112008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721489"/>
                <a:satOff val="2424"/>
                <a:lumOff val="-1569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1721489"/>
                <a:satOff val="2424"/>
                <a:lumOff val="-1569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1721489"/>
                <a:satOff val="2424"/>
                <a:lumOff val="-15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Converged Catalog</a:t>
          </a:r>
        </a:p>
      </dsp:txBody>
      <dsp:txXfrm>
        <a:off x="2804391" y="164431"/>
        <a:ext cx="792016" cy="792016"/>
      </dsp:txXfrm>
    </dsp:sp>
    <dsp:sp modelId="{C636C13F-1B23-B449-8A2B-9D9C1C571477}">
      <dsp:nvSpPr>
        <dsp:cNvPr id="0" name=""/>
        <dsp:cNvSpPr/>
      </dsp:nvSpPr>
      <dsp:spPr>
        <a:xfrm>
          <a:off x="3671929" y="427690"/>
          <a:ext cx="1120080" cy="112008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3442979"/>
                <a:satOff val="4847"/>
                <a:lumOff val="-3138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3442979"/>
                <a:satOff val="4847"/>
                <a:lumOff val="-3138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3442979"/>
                <a:satOff val="4847"/>
                <a:lumOff val="-31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Converged Datasets</a:t>
          </a:r>
        </a:p>
      </dsp:txBody>
      <dsp:txXfrm>
        <a:off x="3835961" y="591722"/>
        <a:ext cx="792016" cy="792016"/>
      </dsp:txXfrm>
    </dsp:sp>
    <dsp:sp modelId="{E024EEF6-B9FA-2846-9869-C37CFC6D3766}">
      <dsp:nvSpPr>
        <dsp:cNvPr id="0" name=""/>
        <dsp:cNvSpPr/>
      </dsp:nvSpPr>
      <dsp:spPr>
        <a:xfrm>
          <a:off x="4099219" y="1459259"/>
          <a:ext cx="1120080" cy="112008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5164468"/>
                <a:satOff val="7271"/>
                <a:lumOff val="-4706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5164468"/>
                <a:satOff val="7271"/>
                <a:lumOff val="-4706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5164468"/>
                <a:satOff val="7271"/>
                <a:lumOff val="-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Watson Data Platform</a:t>
          </a:r>
        </a:p>
      </dsp:txBody>
      <dsp:txXfrm>
        <a:off x="4263251" y="1623291"/>
        <a:ext cx="792016" cy="792016"/>
      </dsp:txXfrm>
    </dsp:sp>
    <dsp:sp modelId="{D89BC486-7419-2043-8892-5CB0042E3FD0}">
      <dsp:nvSpPr>
        <dsp:cNvPr id="0" name=""/>
        <dsp:cNvSpPr/>
      </dsp:nvSpPr>
      <dsp:spPr>
        <a:xfrm>
          <a:off x="3671929" y="2490829"/>
          <a:ext cx="1120080" cy="112008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6885958"/>
                <a:satOff val="9694"/>
                <a:lumOff val="-6275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6885958"/>
                <a:satOff val="9694"/>
                <a:lumOff val="-6275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6885958"/>
                <a:satOff val="9694"/>
                <a:lumOff val="-6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Sandbox</a:t>
          </a:r>
        </a:p>
      </dsp:txBody>
      <dsp:txXfrm>
        <a:off x="3835961" y="2654861"/>
        <a:ext cx="792016" cy="792016"/>
      </dsp:txXfrm>
    </dsp:sp>
    <dsp:sp modelId="{A4C3FB66-C2BB-E743-873F-751DEE9EE275}">
      <dsp:nvSpPr>
        <dsp:cNvPr id="0" name=""/>
        <dsp:cNvSpPr/>
      </dsp:nvSpPr>
      <dsp:spPr>
        <a:xfrm>
          <a:off x="2640359" y="2918119"/>
          <a:ext cx="1120080" cy="112008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8607448"/>
                <a:satOff val="12118"/>
                <a:lumOff val="-7844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8607448"/>
                <a:satOff val="12118"/>
                <a:lumOff val="-7844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8607448"/>
                <a:satOff val="12118"/>
                <a:lumOff val="-78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Client 360 Services</a:t>
          </a:r>
        </a:p>
      </dsp:txBody>
      <dsp:txXfrm>
        <a:off x="2804391" y="3082151"/>
        <a:ext cx="792016" cy="792016"/>
      </dsp:txXfrm>
    </dsp:sp>
    <dsp:sp modelId="{92CA643A-21EF-A14B-9A14-8B818181BC8A}">
      <dsp:nvSpPr>
        <dsp:cNvPr id="0" name=""/>
        <dsp:cNvSpPr/>
      </dsp:nvSpPr>
      <dsp:spPr>
        <a:xfrm>
          <a:off x="1608790" y="2490829"/>
          <a:ext cx="1120080" cy="112008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0328936"/>
                <a:satOff val="14541"/>
                <a:lumOff val="-9413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10328936"/>
                <a:satOff val="14541"/>
                <a:lumOff val="-9413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10328936"/>
                <a:satOff val="14541"/>
                <a:lumOff val="-941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Support for Personas</a:t>
          </a:r>
        </a:p>
      </dsp:txBody>
      <dsp:txXfrm>
        <a:off x="1772822" y="2654861"/>
        <a:ext cx="792016" cy="792016"/>
      </dsp:txXfrm>
    </dsp:sp>
    <dsp:sp modelId="{4337B9FA-1107-BF40-9F7E-E67D3E130B54}">
      <dsp:nvSpPr>
        <dsp:cNvPr id="0" name=""/>
        <dsp:cNvSpPr/>
      </dsp:nvSpPr>
      <dsp:spPr>
        <a:xfrm>
          <a:off x="1181499" y="1459259"/>
          <a:ext cx="1120080" cy="112008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2050425"/>
                <a:satOff val="16965"/>
                <a:lumOff val="-10981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12050425"/>
                <a:satOff val="16965"/>
                <a:lumOff val="-10981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12050425"/>
                <a:satOff val="16965"/>
                <a:lumOff val="-109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User Interface</a:t>
          </a:r>
        </a:p>
      </dsp:txBody>
      <dsp:txXfrm>
        <a:off x="1345531" y="1623291"/>
        <a:ext cx="792016" cy="792016"/>
      </dsp:txXfrm>
    </dsp:sp>
    <dsp:sp modelId="{E342229B-8FDA-F347-BFA8-8A381C76CF70}">
      <dsp:nvSpPr>
        <dsp:cNvPr id="0" name=""/>
        <dsp:cNvSpPr/>
      </dsp:nvSpPr>
      <dsp:spPr>
        <a:xfrm>
          <a:off x="1608790" y="427690"/>
          <a:ext cx="1120080" cy="112008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3771915"/>
                <a:satOff val="19388"/>
                <a:lumOff val="-1255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13771915"/>
                <a:satOff val="19388"/>
                <a:lumOff val="-1255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13771915"/>
                <a:satOff val="19388"/>
                <a:lumOff val="-1255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i="1" kern="1200" dirty="0"/>
            <a:t>Deep Learning Solutions</a:t>
          </a:r>
        </a:p>
      </dsp:txBody>
      <dsp:txXfrm>
        <a:off x="1772822" y="591722"/>
        <a:ext cx="792016" cy="792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6DA79-2BAF-C34A-AE14-AF431A34E661}">
      <dsp:nvSpPr>
        <dsp:cNvPr id="0" name=""/>
        <dsp:cNvSpPr/>
      </dsp:nvSpPr>
      <dsp:spPr>
        <a:xfrm>
          <a:off x="2152732" y="1147665"/>
          <a:ext cx="1409534" cy="125856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CEDP v1.x</a:t>
          </a:r>
        </a:p>
      </dsp:txBody>
      <dsp:txXfrm>
        <a:off x="2359153" y="1331978"/>
        <a:ext cx="996692" cy="889939"/>
      </dsp:txXfrm>
    </dsp:sp>
    <dsp:sp modelId="{2677AFC7-7695-644D-A7B4-1FBC7268BE70}">
      <dsp:nvSpPr>
        <dsp:cNvPr id="0" name=""/>
        <dsp:cNvSpPr/>
      </dsp:nvSpPr>
      <dsp:spPr>
        <a:xfrm>
          <a:off x="2373622" y="31897"/>
          <a:ext cx="967754" cy="967754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63322"/>
                <a:satOff val="-2132"/>
                <a:lumOff val="4426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63322"/>
                <a:satOff val="-2132"/>
                <a:lumOff val="4426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63322"/>
                <a:satOff val="-2132"/>
                <a:lumOff val="44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Self Deploy</a:t>
          </a:r>
        </a:p>
      </dsp:txBody>
      <dsp:txXfrm>
        <a:off x="2515346" y="173621"/>
        <a:ext cx="684306" cy="684306"/>
      </dsp:txXfrm>
    </dsp:sp>
    <dsp:sp modelId="{C636C13F-1B23-B449-8A2B-9D9C1C571477}">
      <dsp:nvSpPr>
        <dsp:cNvPr id="0" name=""/>
        <dsp:cNvSpPr/>
      </dsp:nvSpPr>
      <dsp:spPr>
        <a:xfrm>
          <a:off x="3359647" y="506741"/>
          <a:ext cx="967754" cy="967754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126645"/>
                <a:satOff val="-4264"/>
                <a:lumOff val="8852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126645"/>
                <a:satOff val="-4264"/>
                <a:lumOff val="8852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126645"/>
                <a:satOff val="-4264"/>
                <a:lumOff val="88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Self Learn</a:t>
          </a:r>
        </a:p>
      </dsp:txBody>
      <dsp:txXfrm>
        <a:off x="3501371" y="648465"/>
        <a:ext cx="684306" cy="684306"/>
      </dsp:txXfrm>
    </dsp:sp>
    <dsp:sp modelId="{E024EEF6-B9FA-2846-9869-C37CFC6D3766}">
      <dsp:nvSpPr>
        <dsp:cNvPr id="0" name=""/>
        <dsp:cNvSpPr/>
      </dsp:nvSpPr>
      <dsp:spPr>
        <a:xfrm>
          <a:off x="3603175" y="1573707"/>
          <a:ext cx="967754" cy="967754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189967"/>
                <a:satOff val="-6396"/>
                <a:lumOff val="13278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189967"/>
                <a:satOff val="-6396"/>
                <a:lumOff val="13278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189967"/>
                <a:satOff val="-6396"/>
                <a:lumOff val="132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Self Heal</a:t>
          </a:r>
        </a:p>
      </dsp:txBody>
      <dsp:txXfrm>
        <a:off x="3744899" y="1715431"/>
        <a:ext cx="684306" cy="684306"/>
      </dsp:txXfrm>
    </dsp:sp>
    <dsp:sp modelId="{B1169A24-B16F-AD40-B50E-63C55EE9E3DA}">
      <dsp:nvSpPr>
        <dsp:cNvPr id="0" name=""/>
        <dsp:cNvSpPr/>
      </dsp:nvSpPr>
      <dsp:spPr>
        <a:xfrm>
          <a:off x="2920825" y="2429348"/>
          <a:ext cx="967754" cy="967754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253290"/>
                <a:satOff val="-8529"/>
                <a:lumOff val="17703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253290"/>
                <a:satOff val="-8529"/>
                <a:lumOff val="17703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253290"/>
                <a:satOff val="-8529"/>
                <a:lumOff val="1770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Self Serve</a:t>
          </a:r>
        </a:p>
      </dsp:txBody>
      <dsp:txXfrm>
        <a:off x="3062549" y="2571072"/>
        <a:ext cx="684306" cy="684306"/>
      </dsp:txXfrm>
    </dsp:sp>
    <dsp:sp modelId="{D89BC486-7419-2043-8892-5CB0042E3FD0}">
      <dsp:nvSpPr>
        <dsp:cNvPr id="0" name=""/>
        <dsp:cNvSpPr/>
      </dsp:nvSpPr>
      <dsp:spPr>
        <a:xfrm>
          <a:off x="1826420" y="2429348"/>
          <a:ext cx="967754" cy="967754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316612"/>
                <a:satOff val="-10661"/>
                <a:lumOff val="22129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316612"/>
                <a:satOff val="-10661"/>
                <a:lumOff val="22129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316612"/>
                <a:satOff val="-10661"/>
                <a:lumOff val="221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Instrumentation</a:t>
          </a:r>
        </a:p>
      </dsp:txBody>
      <dsp:txXfrm>
        <a:off x="1968144" y="2571072"/>
        <a:ext cx="684306" cy="684306"/>
      </dsp:txXfrm>
    </dsp:sp>
    <dsp:sp modelId="{A4C3FB66-C2BB-E743-873F-751DEE9EE275}">
      <dsp:nvSpPr>
        <dsp:cNvPr id="0" name=""/>
        <dsp:cNvSpPr/>
      </dsp:nvSpPr>
      <dsp:spPr>
        <a:xfrm>
          <a:off x="1144069" y="1573707"/>
          <a:ext cx="967754" cy="967754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379935"/>
                <a:satOff val="-12793"/>
                <a:lumOff val="26555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379935"/>
                <a:satOff val="-12793"/>
                <a:lumOff val="26555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379935"/>
                <a:satOff val="-12793"/>
                <a:lumOff val="2655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DevOps</a:t>
          </a:r>
        </a:p>
      </dsp:txBody>
      <dsp:txXfrm>
        <a:off x="1285793" y="1715431"/>
        <a:ext cx="684306" cy="684306"/>
      </dsp:txXfrm>
    </dsp:sp>
    <dsp:sp modelId="{92CA643A-21EF-A14B-9A14-8B818181BC8A}">
      <dsp:nvSpPr>
        <dsp:cNvPr id="0" name=""/>
        <dsp:cNvSpPr/>
      </dsp:nvSpPr>
      <dsp:spPr>
        <a:xfrm>
          <a:off x="1387597" y="506741"/>
          <a:ext cx="967754" cy="967754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443257"/>
                <a:satOff val="-14925"/>
                <a:lumOff val="30981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443257"/>
                <a:satOff val="-14925"/>
                <a:lumOff val="30981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443257"/>
                <a:satOff val="-14925"/>
                <a:lumOff val="3098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Cloud-based</a:t>
          </a:r>
        </a:p>
      </dsp:txBody>
      <dsp:txXfrm>
        <a:off x="1529321" y="648465"/>
        <a:ext cx="684306" cy="684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C210A-6F2C-2940-A1D6-3E4A5AA82F91}">
      <dsp:nvSpPr>
        <dsp:cNvPr id="0" name=""/>
        <dsp:cNvSpPr/>
      </dsp:nvSpPr>
      <dsp:spPr>
        <a:xfrm>
          <a:off x="5365" y="828263"/>
          <a:ext cx="2056680" cy="822672"/>
        </a:xfrm>
        <a:prstGeom prst="rect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Data Engineer</a:t>
          </a:r>
        </a:p>
      </dsp:txBody>
      <dsp:txXfrm>
        <a:off x="5365" y="828263"/>
        <a:ext cx="2056680" cy="822672"/>
      </dsp:txXfrm>
    </dsp:sp>
    <dsp:sp modelId="{F4828E13-1BDF-B94A-80C6-6A22EBB0C407}">
      <dsp:nvSpPr>
        <dsp:cNvPr id="0" name=""/>
        <dsp:cNvSpPr/>
      </dsp:nvSpPr>
      <dsp:spPr>
        <a:xfrm>
          <a:off x="5365" y="1650936"/>
          <a:ext cx="2056680" cy="28548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Ingests data</a:t>
          </a:r>
          <a:r>
            <a:rPr lang="en-US" sz="1600" kern="1200" dirty="0"/>
            <a:t> for analytics and reporting applications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Ensures </a:t>
          </a:r>
          <a:r>
            <a:rPr lang="en-US" sz="1600" b="1" kern="1200" dirty="0"/>
            <a:t>Data Quality</a:t>
          </a:r>
        </a:p>
      </dsp:txBody>
      <dsp:txXfrm>
        <a:off x="5365" y="1650936"/>
        <a:ext cx="2056680" cy="2854800"/>
      </dsp:txXfrm>
    </dsp:sp>
    <dsp:sp modelId="{FCBE6B8C-4D7A-B143-A95B-21DE48A6802B}">
      <dsp:nvSpPr>
        <dsp:cNvPr id="0" name=""/>
        <dsp:cNvSpPr/>
      </dsp:nvSpPr>
      <dsp:spPr>
        <a:xfrm>
          <a:off x="2349981" y="828263"/>
          <a:ext cx="2056680" cy="822672"/>
        </a:xfrm>
        <a:prstGeom prst="rect">
          <a:avLst/>
        </a:prstGeom>
        <a:solidFill>
          <a:schemeClr val="accent5">
            <a:hueOff val="3442979"/>
            <a:satOff val="4847"/>
            <a:lumOff val="-3138"/>
            <a:alphaOff val="0"/>
          </a:schemeClr>
        </a:solidFill>
        <a:ln w="25400" cap="flat" cmpd="sng" algn="ctr">
          <a:solidFill>
            <a:schemeClr val="accent5">
              <a:hueOff val="3442979"/>
              <a:satOff val="4847"/>
              <a:lumOff val="-31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Data Scientist</a:t>
          </a:r>
        </a:p>
      </dsp:txBody>
      <dsp:txXfrm>
        <a:off x="2349981" y="828263"/>
        <a:ext cx="2056680" cy="822672"/>
      </dsp:txXfrm>
    </dsp:sp>
    <dsp:sp modelId="{6D3147EB-E995-6C4F-8A79-042C335485BA}">
      <dsp:nvSpPr>
        <dsp:cNvPr id="0" name=""/>
        <dsp:cNvSpPr/>
      </dsp:nvSpPr>
      <dsp:spPr>
        <a:xfrm>
          <a:off x="2349981" y="1650936"/>
          <a:ext cx="2056680" cy="2854800"/>
        </a:xfrm>
        <a:prstGeom prst="rect">
          <a:avLst/>
        </a:prstGeom>
        <a:solidFill>
          <a:schemeClr val="accent5">
            <a:tint val="40000"/>
            <a:alpha val="90000"/>
            <a:hueOff val="3457940"/>
            <a:satOff val="-3121"/>
            <a:lumOff val="-511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3457940"/>
              <a:satOff val="-3121"/>
              <a:lumOff val="-5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Deploys </a:t>
          </a:r>
          <a:r>
            <a:rPr lang="en-US" sz="1600" b="1" kern="1200" dirty="0"/>
            <a:t>analytical models</a:t>
          </a:r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/>
        </a:p>
        <a:p>
          <a:pPr marL="171450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Support Cognitive Process Initiatives</a:t>
          </a:r>
        </a:p>
      </dsp:txBody>
      <dsp:txXfrm>
        <a:off x="2349981" y="1650936"/>
        <a:ext cx="2056680" cy="2854800"/>
      </dsp:txXfrm>
    </dsp:sp>
    <dsp:sp modelId="{B85D1909-2822-F148-BE18-6A1AA1C89528}">
      <dsp:nvSpPr>
        <dsp:cNvPr id="0" name=""/>
        <dsp:cNvSpPr/>
      </dsp:nvSpPr>
      <dsp:spPr>
        <a:xfrm>
          <a:off x="4694597" y="828263"/>
          <a:ext cx="2056680" cy="822672"/>
        </a:xfrm>
        <a:prstGeom prst="rect">
          <a:avLst/>
        </a:prstGeom>
        <a:solidFill>
          <a:schemeClr val="accent5">
            <a:hueOff val="6885958"/>
            <a:satOff val="9694"/>
            <a:lumOff val="-6275"/>
            <a:alphaOff val="0"/>
          </a:schemeClr>
        </a:solidFill>
        <a:ln w="25400" cap="flat" cmpd="sng" algn="ctr">
          <a:solidFill>
            <a:schemeClr val="accent5">
              <a:hueOff val="6885958"/>
              <a:satOff val="9694"/>
              <a:lumOff val="-6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App Engineer</a:t>
          </a:r>
        </a:p>
      </dsp:txBody>
      <dsp:txXfrm>
        <a:off x="4694597" y="828263"/>
        <a:ext cx="2056680" cy="822672"/>
      </dsp:txXfrm>
    </dsp:sp>
    <dsp:sp modelId="{57C3A39E-0273-DC4E-A478-0272CC601701}">
      <dsp:nvSpPr>
        <dsp:cNvPr id="0" name=""/>
        <dsp:cNvSpPr/>
      </dsp:nvSpPr>
      <dsp:spPr>
        <a:xfrm>
          <a:off x="4694597" y="1650936"/>
          <a:ext cx="2056680" cy="2854800"/>
        </a:xfrm>
        <a:prstGeom prst="rect">
          <a:avLst/>
        </a:prstGeom>
        <a:solidFill>
          <a:schemeClr val="accent5">
            <a:tint val="40000"/>
            <a:alpha val="90000"/>
            <a:hueOff val="6915881"/>
            <a:satOff val="-6242"/>
            <a:lumOff val="-1022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6915881"/>
              <a:satOff val="-6242"/>
              <a:lumOff val="-10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Support Business Applications through </a:t>
          </a:r>
          <a:r>
            <a:rPr lang="en-US" sz="1600" b="1" kern="1200" dirty="0"/>
            <a:t>APIs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 </a:t>
          </a:r>
          <a:r>
            <a:rPr lang="en-US" sz="1600" b="1" kern="1200" dirty="0"/>
            <a:t>self-service applications</a:t>
          </a:r>
        </a:p>
      </dsp:txBody>
      <dsp:txXfrm>
        <a:off x="4694597" y="1650936"/>
        <a:ext cx="2056680" cy="2854800"/>
      </dsp:txXfrm>
    </dsp:sp>
    <dsp:sp modelId="{BC5BE29E-1F49-F54D-9EDE-6C4433616B9C}">
      <dsp:nvSpPr>
        <dsp:cNvPr id="0" name=""/>
        <dsp:cNvSpPr/>
      </dsp:nvSpPr>
      <dsp:spPr>
        <a:xfrm>
          <a:off x="7039213" y="828263"/>
          <a:ext cx="2056680" cy="822672"/>
        </a:xfrm>
        <a:prstGeom prst="rect">
          <a:avLst/>
        </a:prstGeom>
        <a:solidFill>
          <a:schemeClr val="accent5">
            <a:hueOff val="10328936"/>
            <a:satOff val="14541"/>
            <a:lumOff val="-9413"/>
            <a:alphaOff val="0"/>
          </a:schemeClr>
        </a:solidFill>
        <a:ln w="25400" cap="flat" cmpd="sng" algn="ctr">
          <a:solidFill>
            <a:schemeClr val="accent5">
              <a:hueOff val="10328936"/>
              <a:satOff val="14541"/>
              <a:lumOff val="-94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Business Analyst</a:t>
          </a:r>
        </a:p>
      </dsp:txBody>
      <dsp:txXfrm>
        <a:off x="7039213" y="828263"/>
        <a:ext cx="2056680" cy="822672"/>
      </dsp:txXfrm>
    </dsp:sp>
    <dsp:sp modelId="{33441823-656C-4645-B8D4-874DBE3EB415}">
      <dsp:nvSpPr>
        <dsp:cNvPr id="0" name=""/>
        <dsp:cNvSpPr/>
      </dsp:nvSpPr>
      <dsp:spPr>
        <a:xfrm>
          <a:off x="7039213" y="1650936"/>
          <a:ext cx="2056680" cy="2854800"/>
        </a:xfrm>
        <a:prstGeom prst="rect">
          <a:avLst/>
        </a:prstGeom>
        <a:solidFill>
          <a:schemeClr val="accent5">
            <a:tint val="40000"/>
            <a:alpha val="90000"/>
            <a:hueOff val="10373821"/>
            <a:satOff val="-9362"/>
            <a:lumOff val="-1533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10373821"/>
              <a:satOff val="-9362"/>
              <a:lumOff val="-15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Perform Analytics </a:t>
          </a:r>
          <a:r>
            <a:rPr lang="en-US" sz="1600" kern="1200" dirty="0"/>
            <a:t>with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Obtain </a:t>
          </a:r>
          <a:r>
            <a:rPr lang="en-US" sz="1600" b="1" kern="1200" dirty="0"/>
            <a:t>Client 360-degree views</a:t>
          </a:r>
        </a:p>
      </dsp:txBody>
      <dsp:txXfrm>
        <a:off x="7039213" y="1650936"/>
        <a:ext cx="2056680" cy="2854800"/>
      </dsp:txXfrm>
    </dsp:sp>
    <dsp:sp modelId="{2957E2CE-DF41-124F-8A34-4E85E07C6D40}">
      <dsp:nvSpPr>
        <dsp:cNvPr id="0" name=""/>
        <dsp:cNvSpPr/>
      </dsp:nvSpPr>
      <dsp:spPr>
        <a:xfrm>
          <a:off x="9383829" y="828263"/>
          <a:ext cx="2056680" cy="822672"/>
        </a:xfrm>
        <a:prstGeom prst="rect">
          <a:avLst/>
        </a:prstGeom>
        <a:solidFill>
          <a:schemeClr val="accent5">
            <a:hueOff val="13771915"/>
            <a:satOff val="19388"/>
            <a:lumOff val="-12550"/>
            <a:alphaOff val="0"/>
          </a:schemeClr>
        </a:solidFill>
        <a:ln w="25400" cap="flat" cmpd="sng" algn="ctr">
          <a:solidFill>
            <a:schemeClr val="accent5">
              <a:hueOff val="13771915"/>
              <a:satOff val="19388"/>
              <a:lumOff val="-125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Subject Matter Expert</a:t>
          </a:r>
        </a:p>
      </dsp:txBody>
      <dsp:txXfrm>
        <a:off x="9383829" y="828263"/>
        <a:ext cx="2056680" cy="822672"/>
      </dsp:txXfrm>
    </dsp:sp>
    <dsp:sp modelId="{F176F759-3B85-8C40-922F-014E1710715C}">
      <dsp:nvSpPr>
        <dsp:cNvPr id="0" name=""/>
        <dsp:cNvSpPr/>
      </dsp:nvSpPr>
      <dsp:spPr>
        <a:xfrm>
          <a:off x="9383829" y="1650936"/>
          <a:ext cx="2056680" cy="2854800"/>
        </a:xfrm>
        <a:prstGeom prst="rect">
          <a:avLst/>
        </a:prstGeom>
        <a:solidFill>
          <a:schemeClr val="accent5">
            <a:tint val="40000"/>
            <a:alpha val="90000"/>
            <a:hueOff val="13831761"/>
            <a:satOff val="-12483"/>
            <a:lumOff val="-204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13831761"/>
              <a:satOff val="-12483"/>
              <a:lumOff val="-20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Provide </a:t>
          </a:r>
          <a:r>
            <a:rPr lang="en-US" sz="1600" b="1" kern="1200" dirty="0"/>
            <a:t>Technical Metadata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Ensure </a:t>
          </a:r>
          <a:r>
            <a:rPr lang="en-US" sz="1600" b="1" i="0" kern="1200" dirty="0"/>
            <a:t>data quality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i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Obtains </a:t>
          </a:r>
          <a:r>
            <a:rPr lang="en-US" sz="1600" b="1" kern="1200" dirty="0"/>
            <a:t>answers </a:t>
          </a:r>
          <a:r>
            <a:rPr lang="en-US" sz="1600" kern="1200" dirty="0"/>
            <a:t>to Business questions</a:t>
          </a:r>
          <a:endParaRPr lang="en-US" sz="1600" i="0" kern="1200" dirty="0"/>
        </a:p>
      </dsp:txBody>
      <dsp:txXfrm>
        <a:off x="9383829" y="1650936"/>
        <a:ext cx="2056680" cy="2854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45DFF-A6D8-BB43-B974-8D9EE6C75C66}">
      <dsp:nvSpPr>
        <dsp:cNvPr id="0" name=""/>
        <dsp:cNvSpPr/>
      </dsp:nvSpPr>
      <dsp:spPr>
        <a:xfrm>
          <a:off x="282933" y="3287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Common Data Platform</a:t>
          </a:r>
        </a:p>
      </dsp:txBody>
      <dsp:txXfrm>
        <a:off x="282933" y="3287"/>
        <a:ext cx="1673847" cy="1004308"/>
      </dsp:txXfrm>
    </dsp:sp>
    <dsp:sp modelId="{788240CF-F998-6F48-B1D8-416AAF7D3417}">
      <dsp:nvSpPr>
        <dsp:cNvPr id="0" name=""/>
        <dsp:cNvSpPr/>
      </dsp:nvSpPr>
      <dsp:spPr>
        <a:xfrm>
          <a:off x="2124165" y="3287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Enterprise-wide Catalog</a:t>
          </a:r>
        </a:p>
      </dsp:txBody>
      <dsp:txXfrm>
        <a:off x="2124165" y="3287"/>
        <a:ext cx="1673847" cy="1004308"/>
      </dsp:txXfrm>
    </dsp:sp>
    <dsp:sp modelId="{6B944FD8-A8BD-6948-8DDF-2103BFF056AB}">
      <dsp:nvSpPr>
        <dsp:cNvPr id="0" name=""/>
        <dsp:cNvSpPr/>
      </dsp:nvSpPr>
      <dsp:spPr>
        <a:xfrm>
          <a:off x="3965397" y="3287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DaaS</a:t>
          </a:r>
          <a:endParaRPr lang="en-US" sz="1800" kern="1200" dirty="0"/>
        </a:p>
      </dsp:txBody>
      <dsp:txXfrm>
        <a:off x="3965397" y="3287"/>
        <a:ext cx="1673847" cy="1004308"/>
      </dsp:txXfrm>
    </dsp:sp>
    <dsp:sp modelId="{820070B3-B384-4B4B-A3C2-2F97E1CFB3DC}">
      <dsp:nvSpPr>
        <dsp:cNvPr id="0" name=""/>
        <dsp:cNvSpPr/>
      </dsp:nvSpPr>
      <dsp:spPr>
        <a:xfrm>
          <a:off x="5806629" y="3287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CaaS</a:t>
          </a:r>
          <a:endParaRPr lang="en-US" sz="1800" kern="1200" dirty="0"/>
        </a:p>
      </dsp:txBody>
      <dsp:txXfrm>
        <a:off x="5806629" y="3287"/>
        <a:ext cx="1673847" cy="1004308"/>
      </dsp:txXfrm>
    </dsp:sp>
    <dsp:sp modelId="{B02E3D93-DCE5-074A-9A05-DD7674FD63F3}">
      <dsp:nvSpPr>
        <dsp:cNvPr id="0" name=""/>
        <dsp:cNvSpPr/>
      </dsp:nvSpPr>
      <dsp:spPr>
        <a:xfrm>
          <a:off x="7647862" y="3287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TaaS</a:t>
          </a:r>
          <a:endParaRPr lang="en-US" sz="1800" kern="1200" dirty="0"/>
        </a:p>
      </dsp:txBody>
      <dsp:txXfrm>
        <a:off x="7647862" y="3287"/>
        <a:ext cx="1673847" cy="1004308"/>
      </dsp:txXfrm>
    </dsp:sp>
    <dsp:sp modelId="{C11D48E6-05E3-EE4D-BE88-501B1B5E2169}">
      <dsp:nvSpPr>
        <dsp:cNvPr id="0" name=""/>
        <dsp:cNvSpPr/>
      </dsp:nvSpPr>
      <dsp:spPr>
        <a:xfrm>
          <a:off x="9489094" y="3287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SME Q&amp;A</a:t>
          </a:r>
        </a:p>
      </dsp:txBody>
      <dsp:txXfrm>
        <a:off x="9489094" y="3287"/>
        <a:ext cx="1673847" cy="1004308"/>
      </dsp:txXfrm>
    </dsp:sp>
    <dsp:sp modelId="{224EFBC7-DE58-0944-90D7-5A74B9616E7F}">
      <dsp:nvSpPr>
        <dsp:cNvPr id="0" name=""/>
        <dsp:cNvSpPr/>
      </dsp:nvSpPr>
      <dsp:spPr>
        <a:xfrm>
          <a:off x="282933" y="1174980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360-degree Views</a:t>
          </a:r>
        </a:p>
      </dsp:txBody>
      <dsp:txXfrm>
        <a:off x="282933" y="1174980"/>
        <a:ext cx="1673847" cy="1004308"/>
      </dsp:txXfrm>
    </dsp:sp>
    <dsp:sp modelId="{FAA516A7-C99C-6F45-AB10-E8238B3B47D7}">
      <dsp:nvSpPr>
        <dsp:cNvPr id="0" name=""/>
        <dsp:cNvSpPr/>
      </dsp:nvSpPr>
      <dsp:spPr>
        <a:xfrm>
          <a:off x="2124165" y="1174980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Self-Service</a:t>
          </a:r>
        </a:p>
      </dsp:txBody>
      <dsp:txXfrm>
        <a:off x="2124165" y="1174980"/>
        <a:ext cx="1673847" cy="1004308"/>
      </dsp:txXfrm>
    </dsp:sp>
    <dsp:sp modelId="{765C1625-F736-8946-8EE0-ADE6F5EE598D}">
      <dsp:nvSpPr>
        <dsp:cNvPr id="0" name=""/>
        <dsp:cNvSpPr/>
      </dsp:nvSpPr>
      <dsp:spPr>
        <a:xfrm>
          <a:off x="3965397" y="1174980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Sandbox</a:t>
          </a:r>
        </a:p>
      </dsp:txBody>
      <dsp:txXfrm>
        <a:off x="3965397" y="1174980"/>
        <a:ext cx="1673847" cy="1004308"/>
      </dsp:txXfrm>
    </dsp:sp>
    <dsp:sp modelId="{FCF2AF2D-34CB-CD43-A311-A6714A602E18}">
      <dsp:nvSpPr>
        <dsp:cNvPr id="0" name=""/>
        <dsp:cNvSpPr/>
      </dsp:nvSpPr>
      <dsp:spPr>
        <a:xfrm>
          <a:off x="5806629" y="1174980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Social / Collaborative</a:t>
          </a:r>
        </a:p>
      </dsp:txBody>
      <dsp:txXfrm>
        <a:off x="5806629" y="1174980"/>
        <a:ext cx="1673847" cy="1004308"/>
      </dsp:txXfrm>
    </dsp:sp>
    <dsp:sp modelId="{533BF96A-32F6-B443-A65C-5B4F2045FAE9}">
      <dsp:nvSpPr>
        <dsp:cNvPr id="0" name=""/>
        <dsp:cNvSpPr/>
      </dsp:nvSpPr>
      <dsp:spPr>
        <a:xfrm>
          <a:off x="7647862" y="1174980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Trusted</a:t>
          </a:r>
        </a:p>
      </dsp:txBody>
      <dsp:txXfrm>
        <a:off x="7647862" y="1174980"/>
        <a:ext cx="1673847" cy="1004308"/>
      </dsp:txXfrm>
    </dsp:sp>
    <dsp:sp modelId="{088AEF5D-FFA1-6842-BF74-316DA1B0F459}">
      <dsp:nvSpPr>
        <dsp:cNvPr id="0" name=""/>
        <dsp:cNvSpPr/>
      </dsp:nvSpPr>
      <dsp:spPr>
        <a:xfrm>
          <a:off x="9489094" y="1174980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Secure</a:t>
          </a:r>
        </a:p>
      </dsp:txBody>
      <dsp:txXfrm>
        <a:off x="9489094" y="1174980"/>
        <a:ext cx="1673847" cy="1004308"/>
      </dsp:txXfrm>
    </dsp:sp>
    <dsp:sp modelId="{A088F142-D4B5-9049-AD12-B7B92682BF49}">
      <dsp:nvSpPr>
        <dsp:cNvPr id="0" name=""/>
        <dsp:cNvSpPr/>
      </dsp:nvSpPr>
      <dsp:spPr>
        <a:xfrm>
          <a:off x="282933" y="2346673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Governed</a:t>
          </a:r>
        </a:p>
      </dsp:txBody>
      <dsp:txXfrm>
        <a:off x="282933" y="2346673"/>
        <a:ext cx="1673847" cy="1004308"/>
      </dsp:txXfrm>
    </dsp:sp>
    <dsp:sp modelId="{C443693C-8EFA-BB44-844E-9271870BE167}">
      <dsp:nvSpPr>
        <dsp:cNvPr id="0" name=""/>
        <dsp:cNvSpPr/>
      </dsp:nvSpPr>
      <dsp:spPr>
        <a:xfrm>
          <a:off x="2124165" y="2346673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Structured / Unstructured Data</a:t>
          </a:r>
        </a:p>
      </dsp:txBody>
      <dsp:txXfrm>
        <a:off x="2124165" y="2346673"/>
        <a:ext cx="1673847" cy="1004308"/>
      </dsp:txXfrm>
    </dsp:sp>
    <dsp:sp modelId="{0BE1148C-BE1C-F84E-97AB-E950D450BC88}">
      <dsp:nvSpPr>
        <dsp:cNvPr id="0" name=""/>
        <dsp:cNvSpPr/>
      </dsp:nvSpPr>
      <dsp:spPr>
        <a:xfrm>
          <a:off x="3965397" y="2346673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Scale</a:t>
          </a:r>
        </a:p>
      </dsp:txBody>
      <dsp:txXfrm>
        <a:off x="3965397" y="2346673"/>
        <a:ext cx="1673847" cy="1004308"/>
      </dsp:txXfrm>
    </dsp:sp>
    <dsp:sp modelId="{ED9EEB9F-6B0F-B642-A7F2-662BEE06A1CB}">
      <dsp:nvSpPr>
        <dsp:cNvPr id="0" name=""/>
        <dsp:cNvSpPr/>
      </dsp:nvSpPr>
      <dsp:spPr>
        <a:xfrm>
          <a:off x="5806629" y="2346673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Intuitive Interface</a:t>
          </a:r>
        </a:p>
      </dsp:txBody>
      <dsp:txXfrm>
        <a:off x="5806629" y="2346673"/>
        <a:ext cx="1673847" cy="1004308"/>
      </dsp:txXfrm>
    </dsp:sp>
    <dsp:sp modelId="{10A7BC61-942D-4D4B-B88A-91B3E2021DEF}">
      <dsp:nvSpPr>
        <dsp:cNvPr id="0" name=""/>
        <dsp:cNvSpPr/>
      </dsp:nvSpPr>
      <dsp:spPr>
        <a:xfrm>
          <a:off x="7647862" y="2346673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Cognitive Processes</a:t>
          </a:r>
        </a:p>
      </dsp:txBody>
      <dsp:txXfrm>
        <a:off x="7647862" y="2346673"/>
        <a:ext cx="1673847" cy="1004308"/>
      </dsp:txXfrm>
    </dsp:sp>
    <dsp:sp modelId="{9CFAABF5-440D-AD4B-953E-5AD14CA5D50A}">
      <dsp:nvSpPr>
        <dsp:cNvPr id="0" name=""/>
        <dsp:cNvSpPr/>
      </dsp:nvSpPr>
      <dsp:spPr>
        <a:xfrm>
          <a:off x="9489094" y="2346673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Personas</a:t>
          </a:r>
        </a:p>
      </dsp:txBody>
      <dsp:txXfrm>
        <a:off x="9489094" y="2346673"/>
        <a:ext cx="1673847" cy="1004308"/>
      </dsp:txXfrm>
    </dsp:sp>
    <dsp:sp modelId="{1BF746DA-9C63-3544-905F-B78C58A7F6C8}">
      <dsp:nvSpPr>
        <dsp:cNvPr id="0" name=""/>
        <dsp:cNvSpPr/>
      </dsp:nvSpPr>
      <dsp:spPr>
        <a:xfrm>
          <a:off x="3965397" y="3518367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Migration of </a:t>
          </a:r>
          <a:r>
            <a:rPr lang="en-US" sz="1800" kern="1200" dirty="0" err="1"/>
            <a:t>DataMarts</a:t>
          </a:r>
          <a:endParaRPr lang="en-US" sz="1800" kern="1200" dirty="0"/>
        </a:p>
      </dsp:txBody>
      <dsp:txXfrm>
        <a:off x="3965397" y="3518367"/>
        <a:ext cx="1673847" cy="1004308"/>
      </dsp:txXfrm>
    </dsp:sp>
    <dsp:sp modelId="{FEC16293-13A9-0142-A07B-E52E054C6719}">
      <dsp:nvSpPr>
        <dsp:cNvPr id="0" name=""/>
        <dsp:cNvSpPr/>
      </dsp:nvSpPr>
      <dsp:spPr>
        <a:xfrm>
          <a:off x="5806629" y="3518367"/>
          <a:ext cx="1673847" cy="10043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Deep Learning</a:t>
          </a:r>
        </a:p>
      </dsp:txBody>
      <dsp:txXfrm>
        <a:off x="5806629" y="3518367"/>
        <a:ext cx="1673847" cy="1004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12"/>
            <a:ext cx="3031755" cy="464186"/>
          </a:xfrm>
          <a:prstGeom prst="rect">
            <a:avLst/>
          </a:prstGeom>
        </p:spPr>
        <p:txBody>
          <a:bodyPr vert="horz" lIns="56765" tIns="28386" rIns="56765" bIns="28386" rtlCol="0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4369" y="12"/>
            <a:ext cx="3031752" cy="464186"/>
          </a:xfrm>
          <a:prstGeom prst="rect">
            <a:avLst/>
          </a:prstGeom>
        </p:spPr>
        <p:txBody>
          <a:bodyPr vert="horz" lIns="56765" tIns="28386" rIns="56765" bIns="28386" rtlCol="0"/>
          <a:lstStyle>
            <a:lvl1pPr algn="r">
              <a:defRPr sz="800"/>
            </a:lvl1pPr>
          </a:lstStyle>
          <a:p>
            <a:fld id="{A7EC5E14-3744-4646-9F95-6FAF47A3BF58}" type="datetimeFigureOut">
              <a:rPr lang="en-US" smtClean="0"/>
              <a:pPr/>
              <a:t>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9" y="8817913"/>
            <a:ext cx="3031755" cy="464186"/>
          </a:xfrm>
          <a:prstGeom prst="rect">
            <a:avLst/>
          </a:prstGeom>
        </p:spPr>
        <p:txBody>
          <a:bodyPr vert="horz" lIns="56765" tIns="28386" rIns="56765" bIns="28386" rtlCol="0" anchor="b"/>
          <a:lstStyle>
            <a:lvl1pPr algn="l">
              <a:defRPr sz="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4369" y="8817913"/>
            <a:ext cx="3031752" cy="464186"/>
          </a:xfrm>
          <a:prstGeom prst="rect">
            <a:avLst/>
          </a:prstGeom>
        </p:spPr>
        <p:txBody>
          <a:bodyPr vert="horz" lIns="56765" tIns="28386" rIns="56765" bIns="28386" rtlCol="0" anchor="b"/>
          <a:lstStyle>
            <a:lvl1pPr algn="r">
              <a:defRPr sz="800"/>
            </a:lvl1pPr>
          </a:lstStyle>
          <a:p>
            <a:fld id="{54873553-7A47-4EAA-AE7C-A297CFB47C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147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6" y="12"/>
            <a:ext cx="3032119" cy="464186"/>
          </a:xfrm>
          <a:prstGeom prst="rect">
            <a:avLst/>
          </a:prstGeom>
        </p:spPr>
        <p:txBody>
          <a:bodyPr vert="horz" wrap="square" lIns="55704" tIns="27852" rIns="55704" bIns="27852" numCol="1" anchor="t" anchorCtr="0" compatLnSpc="1">
            <a:prstTxWarp prst="textNoShape">
              <a:avLst/>
            </a:prstTxWarp>
          </a:bodyPr>
          <a:lstStyle>
            <a:lvl1pPr>
              <a:defRPr sz="8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971" y="12"/>
            <a:ext cx="3032119" cy="464186"/>
          </a:xfrm>
          <a:prstGeom prst="rect">
            <a:avLst/>
          </a:prstGeom>
        </p:spPr>
        <p:txBody>
          <a:bodyPr vert="horz" wrap="square" lIns="55704" tIns="27852" rIns="55704" bIns="27852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B19BB743-933B-4090-AD02-7C29B4AFC17F}" type="datetimeFigureOut">
              <a:rPr lang="en-US" altLang="en-US"/>
              <a:pPr>
                <a:defRPr/>
              </a:pPr>
              <a:t>2/10/17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3738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5704" tIns="27852" rIns="55704" bIns="2785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114" y="4409768"/>
            <a:ext cx="5597507" cy="4177666"/>
          </a:xfrm>
          <a:prstGeom prst="rect">
            <a:avLst/>
          </a:prstGeom>
        </p:spPr>
        <p:txBody>
          <a:bodyPr vert="horz" lIns="55704" tIns="27852" rIns="55704" bIns="2785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6" y="8818039"/>
            <a:ext cx="3032119" cy="464186"/>
          </a:xfrm>
          <a:prstGeom prst="rect">
            <a:avLst/>
          </a:prstGeom>
        </p:spPr>
        <p:txBody>
          <a:bodyPr vert="horz" wrap="square" lIns="55704" tIns="27852" rIns="55704" bIns="27852" numCol="1" anchor="b" anchorCtr="0" compatLnSpc="1">
            <a:prstTxWarp prst="textNoShape">
              <a:avLst/>
            </a:prstTxWarp>
          </a:bodyPr>
          <a:lstStyle>
            <a:lvl1pPr>
              <a:defRPr sz="8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971" y="8818039"/>
            <a:ext cx="3032119" cy="464186"/>
          </a:xfrm>
          <a:prstGeom prst="rect">
            <a:avLst/>
          </a:prstGeom>
        </p:spPr>
        <p:txBody>
          <a:bodyPr vert="horz" wrap="square" lIns="55704" tIns="27852" rIns="55704" bIns="27852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fld id="{D9EEC3D4-CB39-4E5C-9471-45C16E9663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3753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emf"/><Relationship Id="rId6" Type="http://schemas.openxmlformats.org/officeDocument/2006/relationships/image" Target="../media/image4.jpeg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34627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16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986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588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Placeholder 5"/>
          <p:cNvSpPr>
            <a:spLocks noGrp="1"/>
          </p:cNvSpPr>
          <p:nvPr userDrawn="1">
            <p:ph type="body" sz="quarter" idx="10"/>
          </p:nvPr>
        </p:nvSpPr>
        <p:spPr>
          <a:xfrm>
            <a:off x="441959" y="3657623"/>
            <a:ext cx="11277600" cy="430887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accent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8"/>
          <p:cNvSpPr>
            <a:spLocks noGrp="1"/>
          </p:cNvSpPr>
          <p:nvPr userDrawn="1">
            <p:ph type="title"/>
          </p:nvPr>
        </p:nvSpPr>
        <p:spPr>
          <a:xfrm>
            <a:off x="441959" y="2975745"/>
            <a:ext cx="11289048" cy="677108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46" descr="blue-tri-color-logo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216220" y="6348360"/>
            <a:ext cx="626533" cy="25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199" y="5166360"/>
            <a:ext cx="11217487" cy="307777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Box 44"/>
          <p:cNvSpPr txBox="1">
            <a:spLocks noChangeArrowheads="1"/>
          </p:cNvSpPr>
          <p:nvPr userDrawn="1"/>
        </p:nvSpPr>
        <p:spPr bwMode="auto">
          <a:xfrm>
            <a:off x="457200" y="6400800"/>
            <a:ext cx="1925272" cy="21544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Chief Data Office</a:t>
            </a:r>
          </a:p>
        </p:txBody>
      </p:sp>
    </p:spTree>
    <p:extLst>
      <p:ext uri="{BB962C8B-B14F-4D97-AF65-F5344CB8AC3E}">
        <p14:creationId xmlns:p14="http://schemas.microsoft.com/office/powerpoint/2010/main" val="333207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53" descr="IBM-logo-50-black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4350" y="6169864"/>
            <a:ext cx="213783" cy="57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44"/>
          <p:cNvSpPr txBox="1">
            <a:spLocks noChangeArrowheads="1"/>
          </p:cNvSpPr>
          <p:nvPr userDrawn="1"/>
        </p:nvSpPr>
        <p:spPr bwMode="auto">
          <a:xfrm>
            <a:off x="762000" y="6553200"/>
            <a:ext cx="1925272" cy="164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Chief Data Office</a:t>
            </a:r>
          </a:p>
        </p:txBody>
      </p:sp>
      <p:sp>
        <p:nvSpPr>
          <p:cNvPr id="13" name="TextBox 44"/>
          <p:cNvSpPr txBox="1">
            <a:spLocks noChangeArrowheads="1"/>
          </p:cNvSpPr>
          <p:nvPr userDrawn="1"/>
        </p:nvSpPr>
        <p:spPr bwMode="auto">
          <a:xfrm>
            <a:off x="5415492" y="6553200"/>
            <a:ext cx="1361016" cy="1642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IBM Confidential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464953" y="6553200"/>
            <a:ext cx="449447" cy="182880"/>
          </a:xfrm>
          <a:prstGeom prst="rect">
            <a:avLst/>
          </a:prstGeom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6F3FBB7E-5352-465D-A911-B38C18C499AC}" type="slidenum">
              <a:rPr lang="en-US" sz="1067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Date Placeholder 5"/>
          <p:cNvSpPr txBox="1">
            <a:spLocks/>
          </p:cNvSpPr>
          <p:nvPr userDrawn="1"/>
        </p:nvSpPr>
        <p:spPr>
          <a:xfrm>
            <a:off x="9999133" y="6553200"/>
            <a:ext cx="1507067" cy="182880"/>
          </a:xfrm>
          <a:prstGeom prst="rect">
            <a:avLst/>
          </a:prstGeom>
          <a:noFill/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© 2016 IBM Corporation</a:t>
            </a:r>
          </a:p>
        </p:txBody>
      </p:sp>
      <p:sp>
        <p:nvSpPr>
          <p:cNvPr id="10" name="Round Single Corner Rectangle 9"/>
          <p:cNvSpPr/>
          <p:nvPr userDrawn="1"/>
        </p:nvSpPr>
        <p:spPr>
          <a:xfrm>
            <a:off x="10515600" y="152400"/>
            <a:ext cx="1447800" cy="417731"/>
          </a:xfrm>
          <a:prstGeom prst="round1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762937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5623560" cy="45259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0906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5478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050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090613" marR="0" lvl="2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547813" marR="0" lvl="3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05013" marR="0" lvl="4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0790" y="1600200"/>
            <a:ext cx="5623560" cy="45259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0906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5478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050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090613" marR="0" lvl="2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547813" marR="0" lvl="3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05013" marR="0" lvl="4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pic>
        <p:nvPicPr>
          <p:cNvPr id="10" name="Picture 53" descr="IBM-logo-50-black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4350" y="6169864"/>
            <a:ext cx="213783" cy="57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1144524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Box 44"/>
          <p:cNvSpPr txBox="1">
            <a:spLocks noChangeArrowheads="1"/>
          </p:cNvSpPr>
          <p:nvPr userDrawn="1"/>
        </p:nvSpPr>
        <p:spPr bwMode="auto">
          <a:xfrm>
            <a:off x="5415492" y="6553200"/>
            <a:ext cx="1361016" cy="1642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IBM Confidential</a:t>
            </a:r>
          </a:p>
        </p:txBody>
      </p:sp>
      <p:sp>
        <p:nvSpPr>
          <p:cNvPr id="12" name="TextBox 44"/>
          <p:cNvSpPr txBox="1">
            <a:spLocks noChangeArrowheads="1"/>
          </p:cNvSpPr>
          <p:nvPr userDrawn="1"/>
        </p:nvSpPr>
        <p:spPr bwMode="auto">
          <a:xfrm>
            <a:off x="762000" y="6553200"/>
            <a:ext cx="1925272" cy="164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Chief Data Office</a:t>
            </a:r>
          </a:p>
        </p:txBody>
      </p:sp>
      <p:sp>
        <p:nvSpPr>
          <p:cNvPr id="18" name="Slide Number Placeholder 4"/>
          <p:cNvSpPr txBox="1">
            <a:spLocks/>
          </p:cNvSpPr>
          <p:nvPr userDrawn="1"/>
        </p:nvSpPr>
        <p:spPr>
          <a:xfrm>
            <a:off x="464953" y="6553200"/>
            <a:ext cx="449447" cy="182880"/>
          </a:xfrm>
          <a:prstGeom prst="rect">
            <a:avLst/>
          </a:prstGeom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6F3FBB7E-5352-465D-A911-B38C18C499AC}" type="slidenum">
              <a:rPr lang="en-US" sz="1067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Date Placeholder 5"/>
          <p:cNvSpPr txBox="1">
            <a:spLocks/>
          </p:cNvSpPr>
          <p:nvPr userDrawn="1"/>
        </p:nvSpPr>
        <p:spPr>
          <a:xfrm>
            <a:off x="9999133" y="6553200"/>
            <a:ext cx="1507067" cy="182880"/>
          </a:xfrm>
          <a:prstGeom prst="rect">
            <a:avLst/>
          </a:prstGeom>
          <a:noFill/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0871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9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18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1144524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Box 44"/>
          <p:cNvSpPr txBox="1">
            <a:spLocks noChangeArrowheads="1"/>
          </p:cNvSpPr>
          <p:nvPr userDrawn="1"/>
        </p:nvSpPr>
        <p:spPr bwMode="auto">
          <a:xfrm>
            <a:off x="5415492" y="6553200"/>
            <a:ext cx="1361016" cy="1642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IBM Confidential</a:t>
            </a:r>
          </a:p>
        </p:txBody>
      </p:sp>
      <p:pic>
        <p:nvPicPr>
          <p:cNvPr id="18" name="Picture 53" descr="IBM-logo-50-black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14350" y="6169864"/>
            <a:ext cx="213783" cy="57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3703320" cy="45259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0906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5478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050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090613" marR="0" lvl="2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547813" marR="0" lvl="3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05013" marR="0" lvl="4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0"/>
          </p:nvPr>
        </p:nvSpPr>
        <p:spPr>
          <a:xfrm>
            <a:off x="4244340" y="1600200"/>
            <a:ext cx="3703320" cy="45259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0906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5478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050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090613" marR="0" lvl="2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547813" marR="0" lvl="3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05013" marR="0" lvl="4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1"/>
          </p:nvPr>
        </p:nvSpPr>
        <p:spPr>
          <a:xfrm>
            <a:off x="8111030" y="1608732"/>
            <a:ext cx="3703320" cy="45259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0906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5478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050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090613" marR="0" lvl="2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547813" marR="0" lvl="3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05013" marR="0" lvl="4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13" name="TextBox 44"/>
          <p:cNvSpPr txBox="1">
            <a:spLocks noChangeArrowheads="1"/>
          </p:cNvSpPr>
          <p:nvPr userDrawn="1"/>
        </p:nvSpPr>
        <p:spPr bwMode="auto">
          <a:xfrm>
            <a:off x="762000" y="6553200"/>
            <a:ext cx="1925272" cy="164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Chief </a:t>
            </a:r>
            <a:r>
              <a:rPr lang="en-US" sz="1070" b="1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Data</a:t>
            </a: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 Office</a:t>
            </a:r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464953" y="6553200"/>
            <a:ext cx="449447" cy="182880"/>
          </a:xfrm>
          <a:prstGeom prst="rect">
            <a:avLst/>
          </a:prstGeom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6F3FBB7E-5352-465D-A911-B38C18C499AC}" type="slidenum">
              <a:rPr lang="en-US" sz="1067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2" name="Date Placeholder 5"/>
          <p:cNvSpPr txBox="1">
            <a:spLocks/>
          </p:cNvSpPr>
          <p:nvPr userDrawn="1"/>
        </p:nvSpPr>
        <p:spPr>
          <a:xfrm>
            <a:off x="9999133" y="6553200"/>
            <a:ext cx="1507067" cy="182880"/>
          </a:xfrm>
          <a:prstGeom prst="rect">
            <a:avLst/>
          </a:prstGeom>
          <a:noFill/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273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1144524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53" descr="IBM-logo-50-black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4350" y="6169864"/>
            <a:ext cx="213783" cy="57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3703320" cy="45259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0906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5478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050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090613" marR="0" lvl="2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547813" marR="0" lvl="3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05013" marR="0" lvl="4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4244340" y="1600200"/>
            <a:ext cx="7570010" cy="4525963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8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2400"/>
            </a:lvl2pPr>
            <a:lvl3pPr marL="10906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3pPr>
            <a:lvl4pPr marL="15478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/>
            </a:lvl4pPr>
            <a:lvl5pPr marL="2005013" marR="0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090613" marR="0" lvl="2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547813" marR="0" lvl="3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05013" marR="0" lvl="4" indent="-1762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15" name="TextBox 44"/>
          <p:cNvSpPr txBox="1">
            <a:spLocks noChangeArrowheads="1"/>
          </p:cNvSpPr>
          <p:nvPr userDrawn="1"/>
        </p:nvSpPr>
        <p:spPr bwMode="auto">
          <a:xfrm>
            <a:off x="5415492" y="6553200"/>
            <a:ext cx="1361016" cy="1642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IBM Confidential</a:t>
            </a:r>
          </a:p>
        </p:txBody>
      </p:sp>
      <p:sp>
        <p:nvSpPr>
          <p:cNvPr id="11" name="TextBox 44"/>
          <p:cNvSpPr txBox="1">
            <a:spLocks noChangeArrowheads="1"/>
          </p:cNvSpPr>
          <p:nvPr userDrawn="1"/>
        </p:nvSpPr>
        <p:spPr bwMode="auto">
          <a:xfrm>
            <a:off x="762000" y="6553200"/>
            <a:ext cx="1925272" cy="164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Chief </a:t>
            </a:r>
            <a:r>
              <a:rPr lang="en-US" sz="1070" b="1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Data</a:t>
            </a: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 Office</a:t>
            </a:r>
          </a:p>
        </p:txBody>
      </p:sp>
      <p:sp>
        <p:nvSpPr>
          <p:cNvPr id="18" name="Slide Number Placeholder 4"/>
          <p:cNvSpPr txBox="1">
            <a:spLocks/>
          </p:cNvSpPr>
          <p:nvPr userDrawn="1"/>
        </p:nvSpPr>
        <p:spPr>
          <a:xfrm>
            <a:off x="464953" y="6553200"/>
            <a:ext cx="449447" cy="182880"/>
          </a:xfrm>
          <a:prstGeom prst="rect">
            <a:avLst/>
          </a:prstGeom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6F3FBB7E-5352-465D-A911-B38C18C499AC}" type="slidenum">
              <a:rPr lang="en-US" sz="1067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Date Placeholder 5"/>
          <p:cNvSpPr txBox="1">
            <a:spLocks/>
          </p:cNvSpPr>
          <p:nvPr userDrawn="1"/>
        </p:nvSpPr>
        <p:spPr>
          <a:xfrm>
            <a:off x="9999133" y="6553200"/>
            <a:ext cx="1507067" cy="182880"/>
          </a:xfrm>
          <a:prstGeom prst="rect">
            <a:avLst/>
          </a:prstGeom>
          <a:noFill/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8132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114452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8" name="Picture 53" descr="IBM-logo-50-black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4350" y="6169864"/>
            <a:ext cx="213783" cy="57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11445240" cy="4525963"/>
          </a:xfrm>
        </p:spPr>
        <p:txBody>
          <a:bodyPr/>
          <a:lstStyle>
            <a:lvl1pPr marL="228600" indent="-228600">
              <a:spcBef>
                <a:spcPts val="1800"/>
              </a:spcBef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TextBox 44"/>
          <p:cNvSpPr txBox="1">
            <a:spLocks noChangeArrowheads="1"/>
          </p:cNvSpPr>
          <p:nvPr userDrawn="1"/>
        </p:nvSpPr>
        <p:spPr bwMode="auto">
          <a:xfrm>
            <a:off x="5415492" y="6553200"/>
            <a:ext cx="1361016" cy="1642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IBM Confidential</a:t>
            </a:r>
          </a:p>
        </p:txBody>
      </p:sp>
      <p:sp>
        <p:nvSpPr>
          <p:cNvPr id="10" name="TextBox 44"/>
          <p:cNvSpPr txBox="1">
            <a:spLocks noChangeArrowheads="1"/>
          </p:cNvSpPr>
          <p:nvPr userDrawn="1"/>
        </p:nvSpPr>
        <p:spPr bwMode="auto">
          <a:xfrm>
            <a:off x="762000" y="6553200"/>
            <a:ext cx="1925272" cy="164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Chief </a:t>
            </a:r>
            <a:r>
              <a:rPr lang="en-US" sz="1070" b="1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Data</a:t>
            </a: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 Office</a:t>
            </a:r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464953" y="6553200"/>
            <a:ext cx="449447" cy="182880"/>
          </a:xfrm>
          <a:prstGeom prst="rect">
            <a:avLst/>
          </a:prstGeom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6F3FBB7E-5352-465D-A911-B38C18C499AC}" type="slidenum">
              <a:rPr lang="en-US" sz="1067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9" name="Date Placeholder 5"/>
          <p:cNvSpPr txBox="1">
            <a:spLocks/>
          </p:cNvSpPr>
          <p:nvPr userDrawn="1"/>
        </p:nvSpPr>
        <p:spPr>
          <a:xfrm>
            <a:off x="9999133" y="6553200"/>
            <a:ext cx="1507067" cy="182880"/>
          </a:xfrm>
          <a:prstGeom prst="rect">
            <a:avLst/>
          </a:prstGeom>
          <a:noFill/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5387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3" descr="IBM-logo-50-black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4350" y="6169864"/>
            <a:ext cx="213783" cy="57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65760" y="3048000"/>
            <a:ext cx="11445240" cy="1143000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44"/>
          <p:cNvSpPr txBox="1">
            <a:spLocks noChangeArrowheads="1"/>
          </p:cNvSpPr>
          <p:nvPr userDrawn="1"/>
        </p:nvSpPr>
        <p:spPr bwMode="auto">
          <a:xfrm>
            <a:off x="5415492" y="6553200"/>
            <a:ext cx="1361016" cy="1642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IBM Confidential</a:t>
            </a:r>
          </a:p>
        </p:txBody>
      </p:sp>
      <p:sp>
        <p:nvSpPr>
          <p:cNvPr id="13" name="TextBox 44"/>
          <p:cNvSpPr txBox="1">
            <a:spLocks noChangeArrowheads="1"/>
          </p:cNvSpPr>
          <p:nvPr userDrawn="1"/>
        </p:nvSpPr>
        <p:spPr bwMode="auto">
          <a:xfrm>
            <a:off x="762000" y="6553200"/>
            <a:ext cx="1925272" cy="164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Chief </a:t>
            </a:r>
            <a:r>
              <a:rPr lang="en-US" sz="1070" b="1" kern="12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Data</a:t>
            </a:r>
            <a:r>
              <a:rPr lang="en-US" sz="1070" b="1" dirty="0">
                <a:solidFill>
                  <a:schemeClr val="bg1">
                    <a:lumMod val="50000"/>
                  </a:schemeClr>
                </a:solidFill>
                <a:ea typeface="+mn-ea"/>
                <a:cs typeface="Arial" pitchFamily="34" charset="0"/>
              </a:rPr>
              <a:t> Office</a:t>
            </a:r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464953" y="6553200"/>
            <a:ext cx="449447" cy="182880"/>
          </a:xfrm>
          <a:prstGeom prst="rect">
            <a:avLst/>
          </a:prstGeom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6F3FBB7E-5352-465D-A911-B38C18C499AC}" type="slidenum">
              <a:rPr lang="en-US" sz="1067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endParaRPr lang="en-US" sz="1067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8" name="Date Placeholder 5"/>
          <p:cNvSpPr txBox="1">
            <a:spLocks/>
          </p:cNvSpPr>
          <p:nvPr userDrawn="1"/>
        </p:nvSpPr>
        <p:spPr>
          <a:xfrm>
            <a:off x="9999133" y="6553200"/>
            <a:ext cx="1507067" cy="182880"/>
          </a:xfrm>
          <a:prstGeom prst="rect">
            <a:avLst/>
          </a:prstGeom>
          <a:noFill/>
        </p:spPr>
        <p:txBody>
          <a:bodyPr lIns="0" tIns="0" rIns="0" bIns="0" anchor="t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6172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365126"/>
            <a:ext cx="11641668" cy="6886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4FE206AB-9DD6-45F3-AC36-2F4B7B28DB75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3417" y="1179359"/>
            <a:ext cx="11641667" cy="5199926"/>
          </a:xfrm>
        </p:spPr>
        <p:txBody>
          <a:bodyPr/>
          <a:lstStyle>
            <a:lvl1pPr marL="225425" indent="-225425">
              <a:spcBef>
                <a:spcPts val="600"/>
              </a:spcBef>
              <a:buFont typeface="Wingdings" panose="05000000000000000000" pitchFamily="2" charset="2"/>
              <a:buChar char="§"/>
              <a:defRPr>
                <a:solidFill>
                  <a:srgbClr val="383633"/>
                </a:solidFill>
              </a:defRPr>
            </a:lvl1pPr>
            <a:lvl2pPr marL="569913" indent="-225425">
              <a:spcBef>
                <a:spcPts val="600"/>
              </a:spcBef>
              <a:buFont typeface="Symbol" panose="05050102010706020507" pitchFamily="18" charset="2"/>
              <a:buChar char="-"/>
              <a:defRPr sz="1200">
                <a:solidFill>
                  <a:srgbClr val="383633"/>
                </a:solidFill>
              </a:defRPr>
            </a:lvl2pPr>
            <a:lvl3pPr marL="914400" indent="-225425">
              <a:spcBef>
                <a:spcPts val="600"/>
              </a:spcBef>
              <a:buFont typeface="Arial" panose="020B0604020202020204" pitchFamily="34" charset="0"/>
              <a:buChar char="•"/>
              <a:defRPr sz="1200">
                <a:solidFill>
                  <a:srgbClr val="383633"/>
                </a:solidFill>
              </a:defRPr>
            </a:lvl3pPr>
            <a:lvl5pPr marL="915987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019987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ags" Target="../tags/tag2.xml"/><Relationship Id="rId12" Type="http://schemas.openxmlformats.org/officeDocument/2006/relationships/oleObject" Target="../embeddings/oleObject1.bin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9463888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139" name="think-cell Slide" r:id="rId12" imgW="216" imgH="216" progId="TCLayout.ActiveDocument.1">
                  <p:embed/>
                </p:oleObj>
              </mc:Choice>
              <mc:Fallback>
                <p:oleObj name="think-cell Slide" r:id="rId12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1144524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600200"/>
            <a:ext cx="114452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054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715" r:id="rId1"/>
    <p:sldLayoutId id="2147488716" r:id="rId2"/>
    <p:sldLayoutId id="2147488717" r:id="rId3"/>
    <p:sldLayoutId id="2147488718" r:id="rId4"/>
    <p:sldLayoutId id="2147488719" r:id="rId5"/>
    <p:sldLayoutId id="2147488720" r:id="rId6"/>
    <p:sldLayoutId id="2147488721" r:id="rId7"/>
    <p:sldLayoutId id="2147488722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90613" indent="-176213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47813" indent="-176213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5013" indent="-176213" algn="l" defTabSz="914400" rtl="0" eaLnBrk="1" latinLnBrk="0" hangingPunct="1">
        <a:spcBef>
          <a:spcPts val="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45720" rIns="91440" bIns="45720" rtlCol="0" anchor="t">
            <a:normAutofit/>
          </a:bodyPr>
          <a:lstStyle/>
          <a:p>
            <a:r>
              <a:rPr lang="x-none" dirty="0"/>
              <a:t>  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959" y="3098855"/>
            <a:ext cx="11289048" cy="553998"/>
          </a:xfrm>
        </p:spPr>
        <p:txBody>
          <a:bodyPr/>
          <a:lstStyle/>
          <a:p>
            <a:r>
              <a:rPr lang="en-US" sz="3600"/>
              <a:t>Cognitive Enterprise Data Platform (CEDP) Primer </a:t>
            </a:r>
            <a:endParaRPr lang="en-US" sz="3600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 bwMode="auto">
          <a:xfrm>
            <a:off x="457200" y="4876800"/>
            <a:ext cx="8531352" cy="56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2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09588" indent="-163513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855663" indent="-173038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Arial" charset="0"/>
              </a:defRPr>
            </a:lvl4pPr>
            <a:lvl5pPr marL="15398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lang="en-US" sz="1600" kern="0" dirty="0" smtClean="0">
                <a:solidFill>
                  <a:schemeClr val="tx1"/>
                </a:solidFill>
              </a:rPr>
              <a:t>January, </a:t>
            </a:r>
            <a:r>
              <a:rPr lang="en-US" sz="1600" kern="0" dirty="0">
                <a:solidFill>
                  <a:schemeClr val="tx1"/>
                </a:solidFill>
              </a:rPr>
              <a:t>2016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81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32118"/>
            <a:ext cx="11445240" cy="50128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Flow &amp; Services in </a:t>
            </a:r>
            <a:r>
              <a:rPr lang="en-US" dirty="0"/>
              <a:t>CEDP v0.5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4" name="Shape 119"/>
          <p:cNvSpPr/>
          <p:nvPr/>
        </p:nvSpPr>
        <p:spPr>
          <a:xfrm>
            <a:off x="298535" y="1603213"/>
            <a:ext cx="1412988" cy="36623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en-US" sz="1000" b="1" dirty="0"/>
              <a:t>- </a:t>
            </a:r>
            <a:r>
              <a:rPr sz="1000" b="1" dirty="0"/>
              <a:t>IBM Business Units</a:t>
            </a:r>
            <a:endParaRPr lang="en-US" sz="1000" b="1" dirty="0"/>
          </a:p>
          <a:p>
            <a:pPr algn="l"/>
            <a:r>
              <a:rPr lang="en-US" sz="1000" b="1" dirty="0"/>
              <a:t>- Data Providers</a:t>
            </a:r>
            <a:endParaRPr sz="1000" b="1" dirty="0"/>
          </a:p>
        </p:txBody>
      </p:sp>
      <p:grpSp>
        <p:nvGrpSpPr>
          <p:cNvPr id="5" name="Group 125"/>
          <p:cNvGrpSpPr/>
          <p:nvPr/>
        </p:nvGrpSpPr>
        <p:grpSpPr>
          <a:xfrm>
            <a:off x="461181" y="2127287"/>
            <a:ext cx="687408" cy="649593"/>
            <a:chOff x="0" y="0"/>
            <a:chExt cx="1374815" cy="1299183"/>
          </a:xfrm>
        </p:grpSpPr>
        <p:sp>
          <p:nvSpPr>
            <p:cNvPr id="6" name="Shape 121"/>
            <p:cNvSpPr/>
            <p:nvPr/>
          </p:nvSpPr>
          <p:spPr>
            <a:xfrm>
              <a:off x="0" y="1"/>
              <a:ext cx="1374816" cy="129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86D8A"/>
                </a:gs>
                <a:gs pos="100000">
                  <a:srgbClr val="99BCD4"/>
                </a:gs>
              </a:gsLst>
              <a:lin ang="16200000" scaled="0"/>
            </a:gradFill>
            <a:ln w="12700" cap="flat">
              <a:noFill/>
              <a:miter lim="400000"/>
              <a:tailEnd type="triangle" w="med" len="med"/>
            </a:ln>
            <a:effectLst>
              <a:outerShdw blurRad="12700" dist="101600" dir="938535" rotWithShape="0">
                <a:srgbClr val="808080">
                  <a:alpha val="38034"/>
                </a:srgbClr>
              </a:outerShdw>
            </a:effectLst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7" name="Shape 122"/>
            <p:cNvSpPr/>
            <p:nvPr/>
          </p:nvSpPr>
          <p:spPr>
            <a:xfrm>
              <a:off x="0" y="0"/>
              <a:ext cx="1374816" cy="32479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8" name="Shape 123"/>
            <p:cNvSpPr/>
            <p:nvPr/>
          </p:nvSpPr>
          <p:spPr>
            <a:xfrm>
              <a:off x="0" y="1"/>
              <a:ext cx="1374816" cy="129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2700" cap="flat">
              <a:solidFill>
                <a:srgbClr val="6D6D6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9" name="Shape 124"/>
            <p:cNvSpPr/>
            <p:nvPr/>
          </p:nvSpPr>
          <p:spPr>
            <a:xfrm>
              <a:off x="0" y="324796"/>
              <a:ext cx="1374814" cy="839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905" tIns="32905" rIns="32905" bIns="32905" numCol="1" anchor="ctr">
              <a:noAutofit/>
            </a:bodyPr>
            <a:lstStyle>
              <a:lvl1pPr defTabSz="642937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rPr lang="en-US" sz="1200" b="1" dirty="0"/>
                <a:t>Internal</a:t>
              </a:r>
              <a:endParaRPr sz="1000" b="1" dirty="0"/>
            </a:p>
          </p:txBody>
        </p:sp>
      </p:grpSp>
      <p:sp>
        <p:nvSpPr>
          <p:cNvPr id="10" name="Shape 126"/>
          <p:cNvSpPr/>
          <p:nvPr/>
        </p:nvSpPr>
        <p:spPr>
          <a:xfrm>
            <a:off x="387995" y="5706234"/>
            <a:ext cx="141298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/>
          <a:p>
            <a:r>
              <a:rPr lang="en-US" sz="1800" b="1" dirty="0"/>
              <a:t>Data </a:t>
            </a:r>
            <a:r>
              <a:rPr sz="1800" b="1" dirty="0"/>
              <a:t>Producers</a:t>
            </a:r>
            <a:endParaRPr sz="1400" b="1" dirty="0"/>
          </a:p>
        </p:txBody>
      </p:sp>
      <p:pic>
        <p:nvPicPr>
          <p:cNvPr id="11" name="Bild 126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104782" y="3413581"/>
            <a:ext cx="3668653" cy="19051"/>
          </a:xfrm>
          <a:prstGeom prst="rect">
            <a:avLst/>
          </a:prstGeom>
        </p:spPr>
      </p:pic>
      <p:sp>
        <p:nvSpPr>
          <p:cNvPr id="12" name="Shape 129"/>
          <p:cNvSpPr/>
          <p:nvPr/>
        </p:nvSpPr>
        <p:spPr>
          <a:xfrm>
            <a:off x="1874613" y="1595129"/>
            <a:ext cx="1412988" cy="3885652"/>
          </a:xfrm>
          <a:prstGeom prst="rect">
            <a:avLst/>
          </a:prstGeom>
          <a:solidFill>
            <a:srgbClr val="D1E7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b="1" dirty="0"/>
              <a:t>Drop  Zone</a:t>
            </a:r>
          </a:p>
        </p:txBody>
      </p:sp>
      <p:grpSp>
        <p:nvGrpSpPr>
          <p:cNvPr id="13" name="Group 134"/>
          <p:cNvGrpSpPr/>
          <p:nvPr/>
        </p:nvGrpSpPr>
        <p:grpSpPr>
          <a:xfrm>
            <a:off x="2171871" y="2452082"/>
            <a:ext cx="818471" cy="773445"/>
            <a:chOff x="0" y="0"/>
            <a:chExt cx="1636940" cy="1546889"/>
          </a:xfrm>
        </p:grpSpPr>
        <p:sp>
          <p:nvSpPr>
            <p:cNvPr id="14" name="Shape 130"/>
            <p:cNvSpPr/>
            <p:nvPr/>
          </p:nvSpPr>
          <p:spPr>
            <a:xfrm>
              <a:off x="0" y="1"/>
              <a:ext cx="1636941" cy="1546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86D8A"/>
                </a:gs>
                <a:gs pos="100000">
                  <a:srgbClr val="99BCD4"/>
                </a:gs>
              </a:gsLst>
              <a:lin ang="16200000" scaled="0"/>
            </a:gradFill>
            <a:ln w="12700" cap="flat">
              <a:noFill/>
              <a:miter lim="400000"/>
              <a:tailEnd type="triangle" w="med" len="med"/>
            </a:ln>
            <a:effectLst>
              <a:outerShdw blurRad="12700" dist="101600" dir="938535" rotWithShape="0">
                <a:srgbClr val="808080">
                  <a:alpha val="38034"/>
                </a:srgbClr>
              </a:outerShdw>
            </a:effectLst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15" name="Shape 131"/>
            <p:cNvSpPr/>
            <p:nvPr/>
          </p:nvSpPr>
          <p:spPr>
            <a:xfrm>
              <a:off x="0" y="0"/>
              <a:ext cx="1636941" cy="386724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16" name="Shape 132"/>
            <p:cNvSpPr/>
            <p:nvPr/>
          </p:nvSpPr>
          <p:spPr>
            <a:xfrm>
              <a:off x="0" y="1"/>
              <a:ext cx="1636941" cy="1546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2700" cap="flat">
              <a:solidFill>
                <a:srgbClr val="6D6D6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17" name="Shape 133"/>
            <p:cNvSpPr/>
            <p:nvPr/>
          </p:nvSpPr>
          <p:spPr>
            <a:xfrm>
              <a:off x="0" y="386723"/>
              <a:ext cx="1636939" cy="9996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905" tIns="32905" rIns="32905" bIns="32905" numCol="1" anchor="ctr">
              <a:noAutofit/>
            </a:bodyPr>
            <a:lstStyle>
              <a:lvl1pPr defTabSz="642937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rPr sz="1400" dirty="0"/>
                <a:t>DB2</a:t>
              </a:r>
              <a:endParaRPr sz="1000" dirty="0"/>
            </a:p>
          </p:txBody>
        </p:sp>
      </p:grpSp>
      <p:grpSp>
        <p:nvGrpSpPr>
          <p:cNvPr id="18" name="Group 139"/>
          <p:cNvGrpSpPr/>
          <p:nvPr/>
        </p:nvGrpSpPr>
        <p:grpSpPr>
          <a:xfrm>
            <a:off x="461181" y="3098310"/>
            <a:ext cx="687408" cy="649593"/>
            <a:chOff x="0" y="0"/>
            <a:chExt cx="1374815" cy="1299183"/>
          </a:xfrm>
        </p:grpSpPr>
        <p:sp>
          <p:nvSpPr>
            <p:cNvPr id="19" name="Shape 135"/>
            <p:cNvSpPr/>
            <p:nvPr/>
          </p:nvSpPr>
          <p:spPr>
            <a:xfrm>
              <a:off x="0" y="1"/>
              <a:ext cx="1374816" cy="129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86D8A"/>
                </a:gs>
                <a:gs pos="100000">
                  <a:srgbClr val="99BCD4"/>
                </a:gs>
              </a:gsLst>
              <a:lin ang="16200000" scaled="0"/>
            </a:gradFill>
            <a:ln w="12700" cap="flat">
              <a:noFill/>
              <a:miter lim="400000"/>
              <a:tailEnd type="triangle" w="med" len="med"/>
            </a:ln>
            <a:effectLst>
              <a:outerShdw blurRad="12700" dist="101600" dir="938535" rotWithShape="0">
                <a:srgbClr val="808080">
                  <a:alpha val="38034"/>
                </a:srgbClr>
              </a:outerShdw>
            </a:effectLst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20" name="Shape 136"/>
            <p:cNvSpPr/>
            <p:nvPr/>
          </p:nvSpPr>
          <p:spPr>
            <a:xfrm>
              <a:off x="0" y="0"/>
              <a:ext cx="1374816" cy="32479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21" name="Shape 137"/>
            <p:cNvSpPr/>
            <p:nvPr/>
          </p:nvSpPr>
          <p:spPr>
            <a:xfrm>
              <a:off x="0" y="1"/>
              <a:ext cx="1374816" cy="129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2700" cap="flat">
              <a:solidFill>
                <a:srgbClr val="6D6D6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22" name="Shape 138"/>
            <p:cNvSpPr/>
            <p:nvPr/>
          </p:nvSpPr>
          <p:spPr>
            <a:xfrm>
              <a:off x="0" y="324796"/>
              <a:ext cx="1374814" cy="839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905" tIns="32905" rIns="32905" bIns="32905" numCol="1" anchor="ctr">
              <a:noAutofit/>
            </a:bodyPr>
            <a:lstStyle>
              <a:lvl1pPr defTabSz="642937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rPr lang="en-US" sz="1200" b="1" dirty="0"/>
                <a:t>External</a:t>
              </a:r>
              <a:endParaRPr sz="1000" b="1" dirty="0"/>
            </a:p>
          </p:txBody>
        </p:sp>
      </p:grpSp>
      <p:grpSp>
        <p:nvGrpSpPr>
          <p:cNvPr id="23" name="Group 144"/>
          <p:cNvGrpSpPr/>
          <p:nvPr/>
        </p:nvGrpSpPr>
        <p:grpSpPr>
          <a:xfrm>
            <a:off x="461181" y="4069334"/>
            <a:ext cx="687408" cy="649593"/>
            <a:chOff x="0" y="0"/>
            <a:chExt cx="1374815" cy="1299183"/>
          </a:xfrm>
        </p:grpSpPr>
        <p:sp>
          <p:nvSpPr>
            <p:cNvPr id="24" name="Shape 140"/>
            <p:cNvSpPr/>
            <p:nvPr/>
          </p:nvSpPr>
          <p:spPr>
            <a:xfrm>
              <a:off x="0" y="1"/>
              <a:ext cx="1374816" cy="129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86D8A"/>
                </a:gs>
                <a:gs pos="100000">
                  <a:srgbClr val="99BCD4"/>
                </a:gs>
              </a:gsLst>
              <a:lin ang="16200000" scaled="0"/>
            </a:gradFill>
            <a:ln w="12700" cap="flat">
              <a:noFill/>
              <a:miter lim="400000"/>
              <a:tailEnd type="triangle" w="med" len="med"/>
            </a:ln>
            <a:effectLst>
              <a:outerShdw blurRad="12700" dist="101600" dir="938535" rotWithShape="0">
                <a:srgbClr val="808080">
                  <a:alpha val="38034"/>
                </a:srgbClr>
              </a:outerShdw>
            </a:effectLst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25" name="Shape 141"/>
            <p:cNvSpPr/>
            <p:nvPr/>
          </p:nvSpPr>
          <p:spPr>
            <a:xfrm>
              <a:off x="0" y="0"/>
              <a:ext cx="1374816" cy="32479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26" name="Shape 142"/>
            <p:cNvSpPr/>
            <p:nvPr/>
          </p:nvSpPr>
          <p:spPr>
            <a:xfrm>
              <a:off x="0" y="1"/>
              <a:ext cx="1374816" cy="129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12700" cap="flat">
              <a:solidFill>
                <a:srgbClr val="6D6D6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32905" tIns="32905" rIns="32905" bIns="32905" numCol="1" anchor="ctr">
              <a:noAutofit/>
            </a:bodyPr>
            <a:lstStyle/>
            <a:p>
              <a:pPr algn="r" defTabSz="321469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1000"/>
            </a:p>
          </p:txBody>
        </p:sp>
        <p:sp>
          <p:nvSpPr>
            <p:cNvPr id="27" name="Shape 143"/>
            <p:cNvSpPr/>
            <p:nvPr/>
          </p:nvSpPr>
          <p:spPr>
            <a:xfrm>
              <a:off x="0" y="324796"/>
              <a:ext cx="1374814" cy="839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905" tIns="32905" rIns="32905" bIns="32905" numCol="1" anchor="ctr">
              <a:noAutofit/>
            </a:bodyPr>
            <a:lstStyle>
              <a:lvl1pPr defTabSz="642937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rPr lang="is-IS" sz="1200" b="1" dirty="0"/>
                <a:t>Streams</a:t>
              </a:r>
              <a:endParaRPr sz="1000" b="1" dirty="0"/>
            </a:p>
          </p:txBody>
        </p:sp>
      </p:grpSp>
      <p:sp>
        <p:nvSpPr>
          <p:cNvPr id="28" name="Shape 145"/>
          <p:cNvSpPr/>
          <p:nvPr/>
        </p:nvSpPr>
        <p:spPr>
          <a:xfrm>
            <a:off x="1260626" y="2651480"/>
            <a:ext cx="739045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DB2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29" name="Shape 146"/>
          <p:cNvSpPr/>
          <p:nvPr/>
        </p:nvSpPr>
        <p:spPr>
          <a:xfrm>
            <a:off x="1286554" y="3611525"/>
            <a:ext cx="739045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000" dirty="0">
                <a:solidFill>
                  <a:schemeClr val="bg1"/>
                </a:solidFill>
              </a:rPr>
              <a:t>webH</a:t>
            </a:r>
            <a:r>
              <a:rPr lang="en-US" sz="1000" dirty="0">
                <a:solidFill>
                  <a:schemeClr val="bg1"/>
                </a:solidFill>
              </a:rPr>
              <a:t>DFS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30" name="Shape 147"/>
          <p:cNvSpPr/>
          <p:nvPr/>
        </p:nvSpPr>
        <p:spPr>
          <a:xfrm>
            <a:off x="2160422" y="3481350"/>
            <a:ext cx="726736" cy="635001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/>
            </a:r>
            <a:br>
              <a:rPr sz="900" dirty="0"/>
            </a:br>
            <a:r>
              <a:rPr sz="1200" dirty="0"/>
              <a:t>File</a:t>
            </a:r>
            <a:r>
              <a:rPr lang="en-US" sz="1200" dirty="0"/>
              <a:t>s</a:t>
            </a:r>
            <a:endParaRPr sz="1200" dirty="0"/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200" dirty="0"/>
              <a:t>(HDFS)</a:t>
            </a:r>
          </a:p>
        </p:txBody>
      </p:sp>
      <p:sp>
        <p:nvSpPr>
          <p:cNvPr id="31" name="Shape 148"/>
          <p:cNvSpPr/>
          <p:nvPr/>
        </p:nvSpPr>
        <p:spPr>
          <a:xfrm>
            <a:off x="3579379" y="1595129"/>
            <a:ext cx="2340001" cy="3787142"/>
          </a:xfrm>
          <a:prstGeom prst="rect">
            <a:avLst/>
          </a:prstGeom>
          <a:solidFill>
            <a:srgbClr val="D1E7FB"/>
          </a:solidFill>
          <a:ln w="3175" cmpd="sng">
            <a:solidFill>
              <a:srgbClr val="0000FF"/>
            </a:solidFill>
            <a:prstDash val="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/>
          <a:p>
            <a:pPr algn="r"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400" b="1" dirty="0"/>
              <a:t>Landing  Zone</a:t>
            </a:r>
          </a:p>
          <a:p>
            <a:pPr algn="r"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400" b="1" dirty="0"/>
              <a:t>(</a:t>
            </a:r>
            <a:r>
              <a:rPr lang="en-US" sz="1400" b="1" dirty="0"/>
              <a:t>A</a:t>
            </a:r>
            <a:r>
              <a:rPr sz="1400" b="1" dirty="0"/>
              <a:t>ccess to raw data</a:t>
            </a:r>
            <a:r>
              <a:rPr sz="1000" b="1" dirty="0"/>
              <a:t>)</a:t>
            </a:r>
          </a:p>
        </p:txBody>
      </p:sp>
      <p:sp>
        <p:nvSpPr>
          <p:cNvPr id="32" name="Shape 149"/>
          <p:cNvSpPr/>
          <p:nvPr/>
        </p:nvSpPr>
        <p:spPr>
          <a:xfrm>
            <a:off x="1860293" y="6110576"/>
            <a:ext cx="8739087" cy="523220"/>
          </a:xfrm>
          <a:prstGeom prst="rect">
            <a:avLst/>
          </a:prstGeom>
          <a:solidFill>
            <a:srgbClr val="D1E6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/>
          <a:p>
            <a:pPr algn="l"/>
            <a:r>
              <a:rPr lang="en-US" sz="1400" b="1" dirty="0"/>
              <a:t>- </a:t>
            </a:r>
            <a:r>
              <a:rPr lang="en-US" sz="1400" b="1" dirty="0" err="1"/>
              <a:t>CoEDP</a:t>
            </a:r>
            <a:r>
              <a:rPr sz="1400" b="1" dirty="0"/>
              <a:t> Infrastructure (</a:t>
            </a:r>
            <a:r>
              <a:rPr lang="en-US" sz="1400" b="1" dirty="0"/>
              <a:t>ZC2, </a:t>
            </a:r>
            <a:r>
              <a:rPr lang="en-US" sz="1400" b="1" dirty="0" err="1"/>
              <a:t>BigInsights</a:t>
            </a:r>
            <a:r>
              <a:rPr sz="1400" b="1" dirty="0"/>
              <a:t>,</a:t>
            </a:r>
            <a:r>
              <a:rPr lang="en-US" sz="1400" b="1" dirty="0"/>
              <a:t> </a:t>
            </a:r>
            <a:r>
              <a:rPr lang="en-US" sz="1400" b="1" dirty="0" err="1"/>
              <a:t>BigSQL</a:t>
            </a:r>
            <a:r>
              <a:rPr lang="en-US" sz="1400" b="1" dirty="0"/>
              <a:t>, Spark, DB2,</a:t>
            </a:r>
            <a:r>
              <a:rPr sz="1400" b="1" dirty="0"/>
              <a:t> </a:t>
            </a:r>
            <a:r>
              <a:rPr sz="1400" b="1" dirty="0" err="1"/>
              <a:t>Infosphere</a:t>
            </a:r>
            <a:r>
              <a:rPr sz="1400" b="1" dirty="0"/>
              <a:t> Server</a:t>
            </a:r>
            <a:r>
              <a:rPr lang="en-US" sz="1400" b="1" dirty="0"/>
              <a:t>, S3, </a:t>
            </a:r>
            <a:r>
              <a:rPr lang="en-US" sz="1400" b="1" dirty="0" err="1"/>
              <a:t>Cleversafe</a:t>
            </a:r>
            <a:r>
              <a:rPr sz="1400" b="1" dirty="0"/>
              <a:t>)</a:t>
            </a:r>
            <a:endParaRPr lang="en-US" sz="1400" b="1" dirty="0"/>
          </a:p>
          <a:p>
            <a:pPr algn="l"/>
            <a:r>
              <a:rPr lang="en-US" sz="1400" b="1" dirty="0"/>
              <a:t>- Security / Governance (Kerberos, Ranger, LDAP, Blue Groups, </a:t>
            </a:r>
            <a:r>
              <a:rPr lang="en-US" sz="1400" b="1" dirty="0" err="1"/>
              <a:t>OneTeam</a:t>
            </a:r>
            <a:r>
              <a:rPr lang="en-US" sz="1400" b="1" dirty="0"/>
              <a:t>, …)</a:t>
            </a:r>
            <a:endParaRPr sz="1400" b="1" dirty="0"/>
          </a:p>
        </p:txBody>
      </p:sp>
      <p:sp>
        <p:nvSpPr>
          <p:cNvPr id="33" name="Shape 150"/>
          <p:cNvSpPr/>
          <p:nvPr/>
        </p:nvSpPr>
        <p:spPr>
          <a:xfrm>
            <a:off x="3579379" y="594219"/>
            <a:ext cx="7020001" cy="895742"/>
          </a:xfrm>
          <a:prstGeom prst="rect">
            <a:avLst/>
          </a:prstGeom>
          <a:solidFill>
            <a:srgbClr val="FFDAD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Metadata </a:t>
            </a:r>
            <a:r>
              <a:rPr dirty="0"/>
              <a:t>Management</a:t>
            </a:r>
          </a:p>
        </p:txBody>
      </p:sp>
      <p:grpSp>
        <p:nvGrpSpPr>
          <p:cNvPr id="34" name="Group 155"/>
          <p:cNvGrpSpPr/>
          <p:nvPr/>
        </p:nvGrpSpPr>
        <p:grpSpPr>
          <a:xfrm>
            <a:off x="6891755" y="717293"/>
            <a:ext cx="886846" cy="649593"/>
            <a:chOff x="0" y="0"/>
            <a:chExt cx="1374815" cy="1299183"/>
          </a:xfrm>
        </p:grpSpPr>
        <p:sp>
          <p:nvSpPr>
            <p:cNvPr id="35" name="Shape 151"/>
            <p:cNvSpPr/>
            <p:nvPr/>
          </p:nvSpPr>
          <p:spPr>
            <a:xfrm>
              <a:off x="0" y="1"/>
              <a:ext cx="1374816" cy="129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C6254"/>
                </a:gs>
                <a:gs pos="100000">
                  <a:srgbClr val="DBA28F"/>
                </a:gs>
              </a:gsLst>
              <a:lin ang="16200000" scaled="0"/>
            </a:gradFill>
            <a:ln w="12700" cap="flat">
              <a:noFill/>
              <a:miter lim="400000"/>
              <a:tailEnd type="triangle" w="med" len="med"/>
            </a:ln>
            <a:effectLst>
              <a:outerShdw blurRad="12700" dist="74769" dir="938535" rotWithShape="0">
                <a:srgbClr val="808080">
                  <a:alpha val="38034"/>
                </a:srgbClr>
              </a:outerShdw>
            </a:effectLst>
          </p:spPr>
          <p:txBody>
            <a:bodyPr wrap="square" lIns="23399" tIns="23399" rIns="23399" bIns="23399" numCol="1" anchor="ctr">
              <a:noAutofit/>
            </a:bodyPr>
            <a:lstStyle/>
            <a:p>
              <a:pPr defTabSz="228600">
                <a:defRPr sz="14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800"/>
            </a:p>
          </p:txBody>
        </p:sp>
        <p:sp>
          <p:nvSpPr>
            <p:cNvPr id="36" name="Shape 152"/>
            <p:cNvSpPr/>
            <p:nvPr/>
          </p:nvSpPr>
          <p:spPr>
            <a:xfrm>
              <a:off x="0" y="0"/>
              <a:ext cx="1374816" cy="32479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23399" tIns="23399" rIns="23399" bIns="23399" numCol="1" anchor="ctr">
              <a:noAutofit/>
            </a:bodyPr>
            <a:lstStyle/>
            <a:p>
              <a:pPr defTabSz="228600">
                <a:defRPr sz="14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800"/>
            </a:p>
          </p:txBody>
        </p:sp>
        <p:sp>
          <p:nvSpPr>
            <p:cNvPr id="37" name="Shape 153"/>
            <p:cNvSpPr/>
            <p:nvPr/>
          </p:nvSpPr>
          <p:spPr>
            <a:xfrm>
              <a:off x="0" y="1"/>
              <a:ext cx="1374816" cy="129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9525" cap="flat">
              <a:solidFill>
                <a:srgbClr val="6D6D6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23399" tIns="23399" rIns="23399" bIns="23399" numCol="1" anchor="ctr">
              <a:noAutofit/>
            </a:bodyPr>
            <a:lstStyle/>
            <a:p>
              <a:pPr defTabSz="228600">
                <a:defRPr sz="14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800"/>
            </a:p>
          </p:txBody>
        </p:sp>
        <p:sp>
          <p:nvSpPr>
            <p:cNvPr id="38" name="Shape 154"/>
            <p:cNvSpPr/>
            <p:nvPr/>
          </p:nvSpPr>
          <p:spPr>
            <a:xfrm>
              <a:off x="0" y="367572"/>
              <a:ext cx="1374814" cy="80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399" tIns="23399" rIns="23399" bIns="23399" numCol="1" anchor="ctr">
              <a:noAutofit/>
            </a:bodyPr>
            <a:lstStyle/>
            <a:p>
              <a:pPr defTabSz="228600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 sz="1000" dirty="0"/>
                <a:t>Governance</a:t>
              </a:r>
              <a:br>
                <a:rPr sz="1000" dirty="0"/>
              </a:br>
              <a:r>
                <a:rPr sz="1000" dirty="0"/>
                <a:t>Catalog</a:t>
              </a:r>
            </a:p>
          </p:txBody>
        </p:sp>
      </p:grpSp>
      <p:sp>
        <p:nvSpPr>
          <p:cNvPr id="39" name="Shape 156"/>
          <p:cNvSpPr/>
          <p:nvPr/>
        </p:nvSpPr>
        <p:spPr>
          <a:xfrm>
            <a:off x="4220465" y="2742427"/>
            <a:ext cx="552953" cy="493458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Relational</a:t>
            </a:r>
            <a:br>
              <a:rPr sz="900"/>
            </a:br>
            <a:r>
              <a:rPr sz="90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(HDFS)</a:t>
            </a:r>
          </a:p>
        </p:txBody>
      </p:sp>
      <p:sp>
        <p:nvSpPr>
          <p:cNvPr id="40" name="Shape 157"/>
          <p:cNvSpPr/>
          <p:nvPr/>
        </p:nvSpPr>
        <p:spPr>
          <a:xfrm>
            <a:off x="4384836" y="2916295"/>
            <a:ext cx="552953" cy="493458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Relational</a:t>
            </a:r>
            <a:br>
              <a:rPr sz="900"/>
            </a:br>
            <a:r>
              <a:rPr sz="90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(HDFS)</a:t>
            </a:r>
          </a:p>
        </p:txBody>
      </p:sp>
      <p:sp>
        <p:nvSpPr>
          <p:cNvPr id="41" name="Shape 158"/>
          <p:cNvSpPr/>
          <p:nvPr/>
        </p:nvSpPr>
        <p:spPr>
          <a:xfrm>
            <a:off x="4541140" y="3101801"/>
            <a:ext cx="552953" cy="493458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Relational</a:t>
            </a:r>
            <a:br>
              <a:rPr sz="900"/>
            </a:br>
            <a:r>
              <a:rPr sz="90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(HDFS)</a:t>
            </a:r>
          </a:p>
        </p:txBody>
      </p:sp>
      <p:sp>
        <p:nvSpPr>
          <p:cNvPr id="42" name="Shape 159"/>
          <p:cNvSpPr/>
          <p:nvPr/>
        </p:nvSpPr>
        <p:spPr>
          <a:xfrm>
            <a:off x="4722127" y="3285245"/>
            <a:ext cx="552953" cy="493458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Relational</a:t>
            </a:r>
            <a:br>
              <a:rPr sz="900"/>
            </a:br>
            <a:r>
              <a:rPr sz="90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(HDFS)</a:t>
            </a:r>
          </a:p>
        </p:txBody>
      </p:sp>
      <p:sp>
        <p:nvSpPr>
          <p:cNvPr id="43" name="Shape 160"/>
          <p:cNvSpPr/>
          <p:nvPr/>
        </p:nvSpPr>
        <p:spPr>
          <a:xfrm>
            <a:off x="4183474" y="4072509"/>
            <a:ext cx="770931" cy="493458"/>
          </a:xfrm>
          <a:prstGeom prst="rect">
            <a:avLst/>
          </a:prstGeom>
          <a:gradFill>
            <a:gsLst>
              <a:gs pos="0">
                <a:srgbClr val="588388"/>
              </a:gs>
              <a:gs pos="100000">
                <a:srgbClr val="80A7A7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Referenced</a:t>
            </a:r>
            <a:br>
              <a:rPr sz="900" dirty="0"/>
            </a:br>
            <a:r>
              <a:rPr sz="900" dirty="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(Federation)</a:t>
            </a:r>
          </a:p>
        </p:txBody>
      </p:sp>
      <p:sp>
        <p:nvSpPr>
          <p:cNvPr id="44" name="Shape 161"/>
          <p:cNvSpPr/>
          <p:nvPr/>
        </p:nvSpPr>
        <p:spPr>
          <a:xfrm>
            <a:off x="4306753" y="4199725"/>
            <a:ext cx="770931" cy="493458"/>
          </a:xfrm>
          <a:prstGeom prst="rect">
            <a:avLst/>
          </a:prstGeom>
          <a:gradFill>
            <a:gsLst>
              <a:gs pos="0">
                <a:srgbClr val="588388"/>
              </a:gs>
              <a:gs pos="100000">
                <a:srgbClr val="80A7A7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Referenced</a:t>
            </a:r>
            <a:br>
              <a:rPr sz="900" dirty="0"/>
            </a:br>
            <a:r>
              <a:rPr sz="900" dirty="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(Federation)</a:t>
            </a:r>
          </a:p>
        </p:txBody>
      </p:sp>
      <p:sp>
        <p:nvSpPr>
          <p:cNvPr id="45" name="Shape 162"/>
          <p:cNvSpPr/>
          <p:nvPr/>
        </p:nvSpPr>
        <p:spPr>
          <a:xfrm>
            <a:off x="4504149" y="4337901"/>
            <a:ext cx="770931" cy="493458"/>
          </a:xfrm>
          <a:prstGeom prst="rect">
            <a:avLst/>
          </a:prstGeom>
          <a:gradFill>
            <a:gsLst>
              <a:gs pos="0">
                <a:srgbClr val="588388"/>
              </a:gs>
              <a:gs pos="100000">
                <a:srgbClr val="80A7A7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Referenced</a:t>
            </a:r>
            <a:br>
              <a:rPr sz="900" dirty="0"/>
            </a:br>
            <a:r>
              <a:rPr sz="900" dirty="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(Federation)</a:t>
            </a:r>
          </a:p>
        </p:txBody>
      </p:sp>
      <p:sp>
        <p:nvSpPr>
          <p:cNvPr id="46" name="Shape 163"/>
          <p:cNvSpPr/>
          <p:nvPr/>
        </p:nvSpPr>
        <p:spPr>
          <a:xfrm>
            <a:off x="5932403" y="1613951"/>
            <a:ext cx="2340001" cy="2564629"/>
          </a:xfrm>
          <a:prstGeom prst="rect">
            <a:avLst/>
          </a:prstGeom>
          <a:solidFill>
            <a:srgbClr val="D1E7FB"/>
          </a:solidFill>
          <a:ln w="3175" cmpd="sng">
            <a:solidFill>
              <a:srgbClr val="0000FF"/>
            </a:solidFill>
            <a:prstDash val="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/>
          <a:p>
            <a:pPr algn="r"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/>
              <a:t>Integration </a:t>
            </a:r>
            <a:r>
              <a:rPr sz="1200" b="1" dirty="0"/>
              <a:t>Zone</a:t>
            </a:r>
          </a:p>
          <a:p>
            <a:pPr algn="r"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/>
              <a:t>(per use-case)</a:t>
            </a:r>
          </a:p>
        </p:txBody>
      </p:sp>
      <p:sp>
        <p:nvSpPr>
          <p:cNvPr id="47" name="Shape 164"/>
          <p:cNvSpPr/>
          <p:nvPr/>
        </p:nvSpPr>
        <p:spPr>
          <a:xfrm>
            <a:off x="6585508" y="1904396"/>
            <a:ext cx="552953" cy="493458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Relational</a:t>
            </a:r>
            <a:br>
              <a:rPr sz="900"/>
            </a:br>
            <a:r>
              <a:rPr sz="90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(HDFS)</a:t>
            </a:r>
          </a:p>
        </p:txBody>
      </p:sp>
      <p:sp>
        <p:nvSpPr>
          <p:cNvPr id="48" name="Shape 165"/>
          <p:cNvSpPr/>
          <p:nvPr/>
        </p:nvSpPr>
        <p:spPr>
          <a:xfrm>
            <a:off x="6766496" y="2087840"/>
            <a:ext cx="552953" cy="493458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Relational</a:t>
            </a:r>
            <a:br>
              <a:rPr sz="900"/>
            </a:br>
            <a:r>
              <a:rPr sz="90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(HDFS)</a:t>
            </a:r>
          </a:p>
        </p:txBody>
      </p:sp>
      <p:sp>
        <p:nvSpPr>
          <p:cNvPr id="49" name="Shape 166"/>
          <p:cNvSpPr/>
          <p:nvPr/>
        </p:nvSpPr>
        <p:spPr>
          <a:xfrm>
            <a:off x="6843384" y="2939418"/>
            <a:ext cx="634376" cy="570460"/>
          </a:xfrm>
          <a:prstGeom prst="heptagon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Search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Indices</a:t>
            </a:r>
            <a:br>
              <a:rPr sz="900" dirty="0"/>
            </a:br>
            <a:r>
              <a:rPr sz="900" dirty="0"/>
              <a:t>(Elastic)</a:t>
            </a:r>
          </a:p>
        </p:txBody>
      </p:sp>
      <p:sp>
        <p:nvSpPr>
          <p:cNvPr id="50" name="Shape 167"/>
          <p:cNvSpPr/>
          <p:nvPr/>
        </p:nvSpPr>
        <p:spPr>
          <a:xfrm>
            <a:off x="8259379" y="1588780"/>
            <a:ext cx="1797849" cy="1696466"/>
          </a:xfrm>
          <a:prstGeom prst="rect">
            <a:avLst/>
          </a:prstGeom>
          <a:solidFill>
            <a:srgbClr val="D1E7FB"/>
          </a:solidFill>
          <a:ln w="3175" cmpd="sng">
            <a:solidFill>
              <a:srgbClr val="0000FF"/>
            </a:solidFill>
            <a:prstDash val="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/>
              <a:t>             </a:t>
            </a:r>
            <a:endParaRPr sz="1200" b="1" dirty="0"/>
          </a:p>
        </p:txBody>
      </p:sp>
      <p:sp>
        <p:nvSpPr>
          <p:cNvPr id="51" name="Shape 169"/>
          <p:cNvSpPr/>
          <p:nvPr/>
        </p:nvSpPr>
        <p:spPr>
          <a:xfrm>
            <a:off x="9219742" y="1904396"/>
            <a:ext cx="552953" cy="493458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Relational</a:t>
            </a:r>
            <a:br>
              <a:rPr sz="900"/>
            </a:br>
            <a:r>
              <a:rPr sz="90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/>
              <a:t>(HDFS)</a:t>
            </a:r>
          </a:p>
        </p:txBody>
      </p:sp>
      <p:sp>
        <p:nvSpPr>
          <p:cNvPr id="52" name="Shape 170"/>
          <p:cNvSpPr/>
          <p:nvPr/>
        </p:nvSpPr>
        <p:spPr>
          <a:xfrm>
            <a:off x="9324746" y="2405391"/>
            <a:ext cx="552953" cy="493458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Relational</a:t>
            </a:r>
            <a:br>
              <a:rPr sz="900" dirty="0"/>
            </a:br>
            <a:r>
              <a:rPr sz="900" dirty="0"/>
              <a:t>Tables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(HDFS)</a:t>
            </a:r>
          </a:p>
        </p:txBody>
      </p:sp>
      <p:sp>
        <p:nvSpPr>
          <p:cNvPr id="53" name="Shape 174"/>
          <p:cNvSpPr/>
          <p:nvPr/>
        </p:nvSpPr>
        <p:spPr>
          <a:xfrm rot="18120000">
            <a:off x="3081029" y="2027711"/>
            <a:ext cx="2177543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b="1" dirty="0">
                <a:solidFill>
                  <a:schemeClr val="bg1"/>
                </a:solidFill>
              </a:rPr>
              <a:t>        T</a:t>
            </a:r>
            <a:r>
              <a:rPr sz="1200" b="1" dirty="0">
                <a:solidFill>
                  <a:schemeClr val="bg1"/>
                </a:solidFill>
              </a:rPr>
              <a:t>echnical metadata</a:t>
            </a:r>
          </a:p>
        </p:txBody>
      </p:sp>
      <p:sp>
        <p:nvSpPr>
          <p:cNvPr id="54" name="Shape 176"/>
          <p:cNvSpPr/>
          <p:nvPr/>
        </p:nvSpPr>
        <p:spPr>
          <a:xfrm>
            <a:off x="1947952" y="761924"/>
            <a:ext cx="2672495" cy="362672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  <a:r>
              <a:rPr sz="1200" b="1" dirty="0">
                <a:solidFill>
                  <a:schemeClr val="bg1"/>
                </a:solidFill>
              </a:rPr>
              <a:t>usiness </a:t>
            </a:r>
            <a:r>
              <a:rPr lang="en-US" sz="1200" b="1" dirty="0">
                <a:solidFill>
                  <a:schemeClr val="bg1"/>
                </a:solidFill>
              </a:rPr>
              <a:t>M</a:t>
            </a:r>
            <a:r>
              <a:rPr sz="1200" b="1" dirty="0">
                <a:solidFill>
                  <a:schemeClr val="bg1"/>
                </a:solidFill>
              </a:rPr>
              <a:t>etadata (</a:t>
            </a:r>
            <a:r>
              <a:rPr lang="en-US" sz="1200" b="1" dirty="0">
                <a:solidFill>
                  <a:schemeClr val="bg1"/>
                </a:solidFill>
              </a:rPr>
              <a:t>G</a:t>
            </a:r>
            <a:r>
              <a:rPr sz="1200" b="1" dirty="0">
                <a:solidFill>
                  <a:schemeClr val="bg1"/>
                </a:solidFill>
              </a:rPr>
              <a:t>lossary)</a:t>
            </a:r>
          </a:p>
        </p:txBody>
      </p:sp>
      <p:pic>
        <p:nvPicPr>
          <p:cNvPr id="5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0626" y="683434"/>
            <a:ext cx="6477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178"/>
          <p:cNvSpPr/>
          <p:nvPr/>
        </p:nvSpPr>
        <p:spPr>
          <a:xfrm>
            <a:off x="10756563" y="572646"/>
            <a:ext cx="1206163" cy="4970155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00" b="1" dirty="0"/>
              <a:t>Access Layer</a:t>
            </a:r>
          </a:p>
        </p:txBody>
      </p:sp>
      <p:sp>
        <p:nvSpPr>
          <p:cNvPr id="57" name="Shape 179"/>
          <p:cNvSpPr/>
          <p:nvPr/>
        </p:nvSpPr>
        <p:spPr>
          <a:xfrm>
            <a:off x="8022923" y="3403876"/>
            <a:ext cx="2890925" cy="242571"/>
          </a:xfrm>
          <a:prstGeom prst="leftRightArrow">
            <a:avLst>
              <a:gd name="adj1" fmla="val 54333"/>
              <a:gd name="adj2" fmla="val 78286"/>
            </a:avLst>
          </a:prstGeom>
          <a:blipFill>
            <a:blip r:embed="rId7"/>
          </a:blip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r"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58" name="Shape 180"/>
          <p:cNvSpPr/>
          <p:nvPr/>
        </p:nvSpPr>
        <p:spPr>
          <a:xfrm>
            <a:off x="10372394" y="885999"/>
            <a:ext cx="559303" cy="242571"/>
          </a:xfrm>
          <a:prstGeom prst="leftRightArrow">
            <a:avLst>
              <a:gd name="adj1" fmla="val 54333"/>
              <a:gd name="adj2" fmla="val 78286"/>
            </a:avLst>
          </a:prstGeom>
          <a:blipFill>
            <a:blip r:embed="rId7"/>
          </a:blip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r"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59" name="Shape 181"/>
          <p:cNvSpPr/>
          <p:nvPr/>
        </p:nvSpPr>
        <p:spPr>
          <a:xfrm>
            <a:off x="9844404" y="2247111"/>
            <a:ext cx="1037274" cy="218926"/>
          </a:xfrm>
          <a:prstGeom prst="leftRightArrow">
            <a:avLst>
              <a:gd name="adj1" fmla="val 54333"/>
              <a:gd name="adj2" fmla="val 78286"/>
            </a:avLst>
          </a:prstGeom>
          <a:blipFill>
            <a:blip r:embed="rId7"/>
          </a:blip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r"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60" name="Shape 182"/>
          <p:cNvSpPr/>
          <p:nvPr/>
        </p:nvSpPr>
        <p:spPr>
          <a:xfrm>
            <a:off x="5789367" y="4623976"/>
            <a:ext cx="5247457" cy="242571"/>
          </a:xfrm>
          <a:prstGeom prst="leftRightArrow">
            <a:avLst>
              <a:gd name="adj1" fmla="val 54333"/>
              <a:gd name="adj2" fmla="val 78286"/>
            </a:avLst>
          </a:prstGeom>
          <a:blipFill>
            <a:blip r:embed="rId7"/>
          </a:blip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r"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61" name="Shape 183"/>
          <p:cNvSpPr/>
          <p:nvPr/>
        </p:nvSpPr>
        <p:spPr>
          <a:xfrm>
            <a:off x="11035243" y="1588780"/>
            <a:ext cx="783645" cy="658332"/>
          </a:xfrm>
          <a:prstGeom prst="roundRect">
            <a:avLst>
              <a:gd name="adj" fmla="val 15564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Data Extraction</a:t>
            </a:r>
            <a:endParaRPr sz="1200" b="1" dirty="0">
              <a:solidFill>
                <a:schemeClr val="bg1"/>
              </a:solidFill>
            </a:endParaRP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(</a:t>
            </a:r>
            <a:r>
              <a:rPr sz="1200" b="1" dirty="0">
                <a:solidFill>
                  <a:schemeClr val="bg1"/>
                </a:solidFill>
              </a:rPr>
              <a:t>GUI</a:t>
            </a:r>
            <a:r>
              <a:rPr lang="en-US" sz="1200" b="1" dirty="0">
                <a:solidFill>
                  <a:schemeClr val="bg1"/>
                </a:solidFill>
              </a:rPr>
              <a:t>)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62" name="Shape 184"/>
          <p:cNvSpPr/>
          <p:nvPr/>
        </p:nvSpPr>
        <p:spPr>
          <a:xfrm>
            <a:off x="11035243" y="717293"/>
            <a:ext cx="783645" cy="612461"/>
          </a:xfrm>
          <a:prstGeom prst="roundRect">
            <a:avLst>
              <a:gd name="adj" fmla="val 15552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solidFill>
                  <a:schemeClr val="bg1"/>
                </a:solidFill>
              </a:rPr>
              <a:t>Catalog</a:t>
            </a:r>
            <a:br>
              <a:rPr sz="1200" b="1" dirty="0">
                <a:solidFill>
                  <a:schemeClr val="bg1"/>
                </a:solidFill>
              </a:rPr>
            </a:br>
            <a:r>
              <a:rPr sz="1200" b="1" dirty="0">
                <a:solidFill>
                  <a:schemeClr val="bg1"/>
                </a:solidFill>
              </a:rPr>
              <a:t>Front-End</a:t>
            </a:r>
          </a:p>
        </p:txBody>
      </p:sp>
      <p:sp>
        <p:nvSpPr>
          <p:cNvPr id="63" name="Shape 185"/>
          <p:cNvSpPr/>
          <p:nvPr/>
        </p:nvSpPr>
        <p:spPr>
          <a:xfrm>
            <a:off x="11035243" y="3986175"/>
            <a:ext cx="783645" cy="1279342"/>
          </a:xfrm>
          <a:prstGeom prst="roundRect">
            <a:avLst>
              <a:gd name="adj" fmla="val 15564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Connect &amp; Query</a:t>
            </a:r>
            <a:endParaRPr sz="1000" b="1" dirty="0">
              <a:solidFill>
                <a:schemeClr val="bg1"/>
              </a:solidFill>
            </a:endParaRP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000" b="1" dirty="0">
                <a:solidFill>
                  <a:schemeClr val="bg1"/>
                </a:solidFill>
              </a:rPr>
              <a:t>(QMF, DA,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000" b="1" dirty="0" err="1">
                <a:solidFill>
                  <a:schemeClr val="bg1"/>
                </a:solidFill>
              </a:rPr>
              <a:t>DataWorks</a:t>
            </a:r>
            <a:r>
              <a:rPr lang="en-US" sz="1000" b="1" dirty="0">
                <a:solidFill>
                  <a:schemeClr val="bg1"/>
                </a:solidFill>
              </a:rPr>
              <a:t>,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000" b="1" dirty="0" err="1">
                <a:solidFill>
                  <a:schemeClr val="bg1"/>
                </a:solidFill>
              </a:rPr>
              <a:t>Cognos</a:t>
            </a:r>
            <a:endParaRPr lang="en-US" sz="1000" b="1" dirty="0">
              <a:solidFill>
                <a:schemeClr val="bg1"/>
              </a:solidFill>
            </a:endParaRP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000" b="1" dirty="0">
                <a:solidFill>
                  <a:schemeClr val="bg1"/>
                </a:solidFill>
              </a:rPr>
              <a:t>SPSS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000" b="1" dirty="0">
                <a:solidFill>
                  <a:schemeClr val="bg1"/>
                </a:solidFill>
              </a:rPr>
              <a:t>WEX)</a:t>
            </a:r>
            <a:endParaRPr sz="1000" b="1" dirty="0">
              <a:solidFill>
                <a:schemeClr val="bg1"/>
              </a:solidFill>
            </a:endParaRPr>
          </a:p>
        </p:txBody>
      </p:sp>
      <p:sp>
        <p:nvSpPr>
          <p:cNvPr id="64" name="Shape 186"/>
          <p:cNvSpPr/>
          <p:nvPr/>
        </p:nvSpPr>
        <p:spPr>
          <a:xfrm>
            <a:off x="11046465" y="3280166"/>
            <a:ext cx="783645" cy="612001"/>
          </a:xfrm>
          <a:prstGeom prst="roundRect">
            <a:avLst>
              <a:gd name="adj" fmla="val 15564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Client   </a:t>
            </a:r>
            <a:r>
              <a:rPr sz="1200" b="1" dirty="0">
                <a:solidFill>
                  <a:schemeClr val="bg1"/>
                </a:solidFill>
              </a:rPr>
              <a:t>360</a:t>
            </a:r>
            <a:r>
              <a:rPr lang="en-US" sz="1200" b="1" dirty="0">
                <a:solidFill>
                  <a:schemeClr val="bg1"/>
                </a:solidFill>
              </a:rPr>
              <a:t>aaS</a:t>
            </a:r>
            <a:endParaRPr sz="1200" b="1" dirty="0">
              <a:solidFill>
                <a:schemeClr val="bg1"/>
              </a:solidFill>
            </a:endParaRP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200" dirty="0">
                <a:solidFill>
                  <a:schemeClr val="bg1"/>
                </a:solidFill>
              </a:rPr>
              <a:t>(REST)</a:t>
            </a:r>
          </a:p>
        </p:txBody>
      </p:sp>
      <p:sp>
        <p:nvSpPr>
          <p:cNvPr id="65" name="Shape 150"/>
          <p:cNvSpPr/>
          <p:nvPr/>
        </p:nvSpPr>
        <p:spPr>
          <a:xfrm>
            <a:off x="3579379" y="5302730"/>
            <a:ext cx="7020001" cy="664606"/>
          </a:xfrm>
          <a:prstGeom prst="rect">
            <a:avLst/>
          </a:prstGeom>
          <a:solidFill>
            <a:srgbClr val="C9DAE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400" b="1" dirty="0"/>
              <a:t>(</a:t>
            </a:r>
            <a:r>
              <a:rPr lang="en-US" sz="1400" b="1" dirty="0" err="1"/>
              <a:t>BigSQL</a:t>
            </a:r>
            <a:r>
              <a:rPr lang="en-US" sz="1400" b="1" dirty="0"/>
              <a:t>)  </a:t>
            </a:r>
          </a:p>
          <a:p>
            <a:endParaRPr sz="1400" b="1" dirty="0"/>
          </a:p>
        </p:txBody>
      </p:sp>
      <p:grpSp>
        <p:nvGrpSpPr>
          <p:cNvPr id="66" name="Gruppierung 74"/>
          <p:cNvGrpSpPr/>
          <p:nvPr/>
        </p:nvGrpSpPr>
        <p:grpSpPr>
          <a:xfrm>
            <a:off x="6717149" y="5389688"/>
            <a:ext cx="909807" cy="500744"/>
            <a:chOff x="14570902" y="3674782"/>
            <a:chExt cx="1819614" cy="1001488"/>
          </a:xfrm>
        </p:grpSpPr>
        <p:sp>
          <p:nvSpPr>
            <p:cNvPr id="67" name="Shape 151"/>
            <p:cNvSpPr/>
            <p:nvPr/>
          </p:nvSpPr>
          <p:spPr>
            <a:xfrm>
              <a:off x="14570902" y="3674782"/>
              <a:ext cx="1773692" cy="974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700"/>
                  </a:move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A959C"/>
                </a:gs>
                <a:gs pos="100000">
                  <a:srgbClr val="C9DAE3"/>
                </a:gs>
              </a:gsLst>
              <a:lin ang="16200000" scaled="0"/>
            </a:gradFill>
            <a:ln w="12700" cap="flat">
              <a:noFill/>
              <a:miter lim="400000"/>
              <a:tailEnd type="triangle" w="med" len="med"/>
            </a:ln>
            <a:effectLst>
              <a:outerShdw blurRad="12700" dist="74769" dir="938535" rotWithShape="0">
                <a:srgbClr val="808080">
                  <a:alpha val="38034"/>
                </a:srgbClr>
              </a:outerShdw>
            </a:effectLst>
          </p:spPr>
          <p:txBody>
            <a:bodyPr wrap="square" lIns="23399" tIns="23399" rIns="23399" bIns="23399" numCol="1" anchor="ctr">
              <a:noAutofit/>
            </a:bodyPr>
            <a:lstStyle/>
            <a:p>
              <a:pPr defTabSz="228600">
                <a:defRPr sz="14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800"/>
            </a:p>
          </p:txBody>
        </p:sp>
        <p:sp>
          <p:nvSpPr>
            <p:cNvPr id="68" name="Shape 153"/>
            <p:cNvSpPr/>
            <p:nvPr/>
          </p:nvSpPr>
          <p:spPr>
            <a:xfrm>
              <a:off x="14571642" y="3701884"/>
              <a:ext cx="1773692" cy="974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00"/>
                  </a:moveTo>
                  <a:cubicBezTo>
                    <a:pt x="21600" y="4191"/>
                    <a:pt x="16765" y="5400"/>
                    <a:pt x="10800" y="5400"/>
                  </a:cubicBezTo>
                  <a:cubicBezTo>
                    <a:pt x="4835" y="5400"/>
                    <a:pt x="0" y="4191"/>
                    <a:pt x="0" y="2700"/>
                  </a:cubicBezTo>
                  <a:cubicBezTo>
                    <a:pt x="0" y="1209"/>
                    <a:pt x="4835" y="0"/>
                    <a:pt x="10800" y="0"/>
                  </a:cubicBezTo>
                  <a:cubicBezTo>
                    <a:pt x="16765" y="0"/>
                    <a:pt x="21600" y="1209"/>
                    <a:pt x="21600" y="2700"/>
                  </a:cubicBezTo>
                  <a:lnTo>
                    <a:pt x="21600" y="18900"/>
                  </a:lnTo>
                  <a:cubicBezTo>
                    <a:pt x="21600" y="20391"/>
                    <a:pt x="16765" y="21600"/>
                    <a:pt x="10800" y="21600"/>
                  </a:cubicBezTo>
                  <a:cubicBezTo>
                    <a:pt x="4835" y="21600"/>
                    <a:pt x="0" y="20391"/>
                    <a:pt x="0" y="18900"/>
                  </a:cubicBezTo>
                  <a:lnTo>
                    <a:pt x="0" y="2700"/>
                  </a:lnTo>
                </a:path>
              </a:pathLst>
            </a:custGeom>
            <a:noFill/>
            <a:ln w="9525" cap="flat">
              <a:solidFill>
                <a:srgbClr val="6D6D6D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23399" tIns="23399" rIns="23399" bIns="23399" numCol="1" anchor="ctr">
              <a:noAutofit/>
            </a:bodyPr>
            <a:lstStyle/>
            <a:p>
              <a:pPr defTabSz="228600">
                <a:defRPr sz="1400"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 sz="800"/>
            </a:p>
          </p:txBody>
        </p:sp>
        <p:sp>
          <p:nvSpPr>
            <p:cNvPr id="69" name="Shape 154"/>
            <p:cNvSpPr/>
            <p:nvPr/>
          </p:nvSpPr>
          <p:spPr>
            <a:xfrm>
              <a:off x="14616827" y="4039739"/>
              <a:ext cx="1773689" cy="606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3399" tIns="23399" rIns="23399" bIns="23399" numCol="1" anchor="ctr">
              <a:noAutofit/>
            </a:bodyPr>
            <a:lstStyle/>
            <a:p>
              <a:pPr defTabSz="228600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 lang="en-US" sz="1000" dirty="0" err="1"/>
                <a:t>HCatalog</a:t>
              </a:r>
              <a:endParaRPr sz="1000" dirty="0"/>
            </a:p>
          </p:txBody>
        </p:sp>
      </p:grpSp>
      <p:sp>
        <p:nvSpPr>
          <p:cNvPr id="70" name="Shape 174"/>
          <p:cNvSpPr/>
          <p:nvPr/>
        </p:nvSpPr>
        <p:spPr>
          <a:xfrm rot="3971238">
            <a:off x="6070734" y="4469587"/>
            <a:ext cx="1500152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</a:rPr>
              <a:t>  table definitions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1" name="Shape 174"/>
          <p:cNvSpPr/>
          <p:nvPr/>
        </p:nvSpPr>
        <p:spPr>
          <a:xfrm rot="4607312">
            <a:off x="7299342" y="3874903"/>
            <a:ext cx="2654584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</a:rPr>
              <a:t>  Table definitions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2" name="Shape 186"/>
          <p:cNvSpPr/>
          <p:nvPr/>
        </p:nvSpPr>
        <p:spPr>
          <a:xfrm>
            <a:off x="11035243" y="2382443"/>
            <a:ext cx="822455" cy="780581"/>
          </a:xfrm>
          <a:prstGeom prst="roundRect">
            <a:avLst>
              <a:gd name="adj" fmla="val 15564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File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Access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(</a:t>
            </a:r>
            <a:r>
              <a:rPr lang="en-US" sz="1200" b="1" dirty="0" err="1">
                <a:solidFill>
                  <a:schemeClr val="bg1"/>
                </a:solidFill>
              </a:rPr>
              <a:t>webHDFS</a:t>
            </a:r>
            <a:r>
              <a:rPr lang="en-US" sz="600" b="1" dirty="0">
                <a:solidFill>
                  <a:schemeClr val="bg1"/>
                </a:solidFill>
              </a:rPr>
              <a:t>) </a:t>
            </a:r>
            <a:endParaRPr sz="600" b="1" dirty="0">
              <a:solidFill>
                <a:schemeClr val="bg1"/>
              </a:solidFill>
            </a:endParaRPr>
          </a:p>
        </p:txBody>
      </p:sp>
      <p:sp>
        <p:nvSpPr>
          <p:cNvPr id="73" name="Shape 149"/>
          <p:cNvSpPr/>
          <p:nvPr/>
        </p:nvSpPr>
        <p:spPr>
          <a:xfrm>
            <a:off x="10629332" y="5806540"/>
            <a:ext cx="1460626" cy="646331"/>
          </a:xfrm>
          <a:prstGeom prst="rect">
            <a:avLst/>
          </a:prstGeom>
          <a:solidFill>
            <a:srgbClr val="B4FFA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/>
          <a:p>
            <a:r>
              <a:rPr lang="en-US" sz="1800" b="1" dirty="0"/>
              <a:t>Data Consumers</a:t>
            </a:r>
            <a:endParaRPr sz="1800" b="1" dirty="0"/>
          </a:p>
        </p:txBody>
      </p:sp>
      <p:sp>
        <p:nvSpPr>
          <p:cNvPr id="74" name="Abgerundetes Rechteck 2"/>
          <p:cNvSpPr/>
          <p:nvPr/>
        </p:nvSpPr>
        <p:spPr>
          <a:xfrm>
            <a:off x="3100142" y="3051571"/>
            <a:ext cx="840367" cy="1349855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defTabSz="45720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Ingestion</a:t>
            </a:r>
          </a:p>
          <a:p>
            <a:pPr defTabSz="45720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</a:p>
          <a:p>
            <a:pPr defTabSz="45720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(Oozie)</a:t>
            </a:r>
          </a:p>
        </p:txBody>
      </p:sp>
      <p:sp>
        <p:nvSpPr>
          <p:cNvPr id="75" name="Shape 147"/>
          <p:cNvSpPr/>
          <p:nvPr/>
        </p:nvSpPr>
        <p:spPr>
          <a:xfrm>
            <a:off x="2171870" y="4401426"/>
            <a:ext cx="818471" cy="635001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000" dirty="0"/>
              <a:t>Object Store</a:t>
            </a:r>
            <a:endParaRPr sz="1000" dirty="0"/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(</a:t>
            </a:r>
            <a:r>
              <a:rPr lang="en-US" sz="900" dirty="0" err="1"/>
              <a:t>Cleversafe</a:t>
            </a:r>
            <a:r>
              <a:rPr lang="en-US" sz="900" dirty="0"/>
              <a:t>, S3</a:t>
            </a:r>
            <a:r>
              <a:rPr sz="900" dirty="0"/>
              <a:t>)</a:t>
            </a:r>
          </a:p>
        </p:txBody>
      </p:sp>
      <p:sp>
        <p:nvSpPr>
          <p:cNvPr id="76" name="Shape 146"/>
          <p:cNvSpPr/>
          <p:nvPr/>
        </p:nvSpPr>
        <p:spPr>
          <a:xfrm>
            <a:off x="1336826" y="4456709"/>
            <a:ext cx="739045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000" dirty="0">
                <a:solidFill>
                  <a:schemeClr val="bg1"/>
                </a:solidFill>
              </a:rPr>
              <a:t>Kafka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77" name="Abgerundetes Rechteck 84"/>
          <p:cNvSpPr/>
          <p:nvPr/>
        </p:nvSpPr>
        <p:spPr>
          <a:xfrm>
            <a:off x="5340605" y="2712637"/>
            <a:ext cx="1151880" cy="971990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defTabSz="45720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Linkage</a:t>
            </a:r>
            <a:r>
              <a:rPr lang="de-DE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&amp;</a:t>
            </a:r>
          </a:p>
          <a:p>
            <a:pPr defTabSz="45720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</a:p>
          <a:p>
            <a:pPr defTabSz="45720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Spark, BigSQL</a:t>
            </a:r>
          </a:p>
          <a:p>
            <a:pPr defTabSz="45720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DataStage</a:t>
            </a:r>
          </a:p>
        </p:txBody>
      </p:sp>
      <p:sp>
        <p:nvSpPr>
          <p:cNvPr id="78" name="Shape 175"/>
          <p:cNvSpPr/>
          <p:nvPr/>
        </p:nvSpPr>
        <p:spPr>
          <a:xfrm>
            <a:off x="3932776" y="3507407"/>
            <a:ext cx="525989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</a:rPr>
              <a:t>data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79" name="Shape 172"/>
          <p:cNvSpPr/>
          <p:nvPr/>
        </p:nvSpPr>
        <p:spPr>
          <a:xfrm rot="18120000">
            <a:off x="5496660" y="1929561"/>
            <a:ext cx="1554892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000" dirty="0">
                <a:solidFill>
                  <a:schemeClr val="bg1"/>
                </a:solidFill>
              </a:rPr>
              <a:t>    T</a:t>
            </a:r>
            <a:r>
              <a:rPr sz="1000" dirty="0">
                <a:solidFill>
                  <a:schemeClr val="bg1"/>
                </a:solidFill>
              </a:rPr>
              <a:t>echnical metadata</a:t>
            </a:r>
          </a:p>
        </p:txBody>
      </p:sp>
      <p:sp>
        <p:nvSpPr>
          <p:cNvPr id="80" name="Shape 175"/>
          <p:cNvSpPr/>
          <p:nvPr/>
        </p:nvSpPr>
        <p:spPr>
          <a:xfrm>
            <a:off x="6328239" y="2635574"/>
            <a:ext cx="501397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sz="900" dirty="0"/>
          </a:p>
        </p:txBody>
      </p:sp>
      <p:sp>
        <p:nvSpPr>
          <p:cNvPr id="81" name="Abgerundetes Rechteck 87"/>
          <p:cNvSpPr/>
          <p:nvPr/>
        </p:nvSpPr>
        <p:spPr>
          <a:xfrm>
            <a:off x="7767117" y="2003246"/>
            <a:ext cx="984523" cy="578153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defTabSz="45720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  <a:r>
              <a:rPr lang="de-DE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br>
              <a:rPr lang="de-DE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-DE" sz="10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Projection</a:t>
            </a:r>
            <a:r>
              <a:rPr lang="de-DE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defTabSz="457200" fontAlgn="auto" hangingPunct="0"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lang="de-DE" sz="1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175"/>
          <p:cNvSpPr/>
          <p:nvPr/>
        </p:nvSpPr>
        <p:spPr>
          <a:xfrm>
            <a:off x="8751640" y="2109066"/>
            <a:ext cx="501397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000" dirty="0">
                <a:solidFill>
                  <a:schemeClr val="bg1"/>
                </a:solidFill>
              </a:rPr>
              <a:t>data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83" name="Shape 165"/>
          <p:cNvSpPr/>
          <p:nvPr/>
        </p:nvSpPr>
        <p:spPr>
          <a:xfrm>
            <a:off x="6911200" y="2287470"/>
            <a:ext cx="552953" cy="493458"/>
          </a:xfrm>
          <a:prstGeom prst="rect">
            <a:avLst/>
          </a:prstGeom>
          <a:gradFill>
            <a:gsLst>
              <a:gs pos="0">
                <a:srgbClr val="586D8A"/>
              </a:gs>
              <a:gs pos="100000">
                <a:srgbClr val="99BCD4"/>
              </a:gs>
            </a:gsLst>
            <a:lin ang="16200000"/>
          </a:gradFill>
          <a:ln w="12700">
            <a:solidFill>
              <a:srgbClr val="6D6D6D"/>
            </a:solidFill>
            <a:bevel/>
          </a:ln>
          <a:effectLst>
            <a:outerShdw blurRad="12700" dist="101600" dir="936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Relational</a:t>
            </a:r>
            <a:br>
              <a:rPr sz="900" dirty="0"/>
            </a:br>
            <a:r>
              <a:rPr lang="en-US" sz="900" dirty="0"/>
              <a:t>Tables</a:t>
            </a:r>
            <a:endParaRPr sz="900" dirty="0"/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900" dirty="0"/>
              <a:t>(HDFS)</a:t>
            </a:r>
          </a:p>
        </p:txBody>
      </p:sp>
      <p:sp>
        <p:nvSpPr>
          <p:cNvPr id="84" name="Shape 129"/>
          <p:cNvSpPr/>
          <p:nvPr/>
        </p:nvSpPr>
        <p:spPr>
          <a:xfrm>
            <a:off x="10205303" y="1582859"/>
            <a:ext cx="432770" cy="3719871"/>
          </a:xfrm>
          <a:prstGeom prst="rect">
            <a:avLst/>
          </a:prstGeom>
          <a:solidFill>
            <a:srgbClr val="D1E7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endParaRPr b="1" dirty="0"/>
          </a:p>
        </p:txBody>
      </p:sp>
      <p:sp>
        <p:nvSpPr>
          <p:cNvPr id="85" name="TextBox 84"/>
          <p:cNvSpPr txBox="1"/>
          <p:nvPr/>
        </p:nvSpPr>
        <p:spPr>
          <a:xfrm rot="16200000">
            <a:off x="9458351" y="3225126"/>
            <a:ext cx="1840505" cy="272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300" b="1" dirty="0">
                <a:solidFill>
                  <a:srgbClr val="000000"/>
                </a:solidFill>
                <a:latin typeface="+mn-lt"/>
                <a:ea typeface="+mn-ea"/>
                <a:sym typeface="Helvetica Light"/>
              </a:rPr>
              <a:t>User / App Sandboxes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10462875" y="4299003"/>
            <a:ext cx="293707" cy="1243337"/>
            <a:chOff x="20953259" y="8521990"/>
            <a:chExt cx="587412" cy="2486673"/>
          </a:xfrm>
        </p:grpSpPr>
        <p:sp>
          <p:nvSpPr>
            <p:cNvPr id="87" name="Shape 119"/>
            <p:cNvSpPr/>
            <p:nvPr/>
          </p:nvSpPr>
          <p:spPr>
            <a:xfrm>
              <a:off x="20975560" y="8521990"/>
              <a:ext cx="565111" cy="24866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2860" rIns="22860" anchor="b"/>
            <a:lstStyle>
              <a:lvl1pPr algn="r" defTabSz="914400"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endParaRPr sz="900" dirty="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20098536" y="9387212"/>
              <a:ext cx="2253825" cy="544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latin typeface="+mn-lt"/>
                  <a:ea typeface="+mn-ea"/>
                  <a:sym typeface="Helvetica Light"/>
                </a:rPr>
                <a:t>JDBC / ODBC</a:t>
              </a:r>
            </a:p>
          </p:txBody>
        </p:sp>
      </p:grpSp>
      <p:sp>
        <p:nvSpPr>
          <p:cNvPr id="89" name="Shape 174"/>
          <p:cNvSpPr/>
          <p:nvPr/>
        </p:nvSpPr>
        <p:spPr>
          <a:xfrm rot="3971238">
            <a:off x="3326302" y="4835828"/>
            <a:ext cx="1532556" cy="374651"/>
          </a:xfrm>
          <a:prstGeom prst="rightArrow">
            <a:avLst>
              <a:gd name="adj1" fmla="val 59376"/>
              <a:gd name="adj2" fmla="val 7808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>
                <a:solidFill>
                  <a:schemeClr val="bg1"/>
                </a:solidFill>
              </a:rPr>
              <a:t>  table definitions</a:t>
            </a:r>
            <a:endParaRPr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24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as a Service (</a:t>
            </a:r>
            <a:r>
              <a:rPr lang="en-US" dirty="0" err="1"/>
              <a:t>TaaS</a:t>
            </a:r>
            <a:r>
              <a:rPr lang="en-US" dirty="0"/>
              <a:t>) in CEDP v0.5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524001" y="903274"/>
            <a:ext cx="9143999" cy="5573726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i="1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360° View of Trust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627947" y="2226414"/>
            <a:ext cx="1600200" cy="2641896"/>
            <a:chOff x="547825" y="2475875"/>
            <a:chExt cx="2425428" cy="3083321"/>
          </a:xfrm>
        </p:grpSpPr>
        <p:sp>
          <p:nvSpPr>
            <p:cNvPr id="34" name="Rectangle 33"/>
            <p:cNvSpPr/>
            <p:nvPr/>
          </p:nvSpPr>
          <p:spPr>
            <a:xfrm>
              <a:off x="547825" y="2475875"/>
              <a:ext cx="2425428" cy="324263"/>
            </a:xfrm>
            <a:prstGeom prst="rect">
              <a:avLst/>
            </a:prstGeom>
            <a:solidFill>
              <a:srgbClr val="7B7C2C"/>
            </a:solidFill>
            <a:ln w="9525" cap="flat" cmpd="sng" algn="ctr">
              <a:solidFill>
                <a:srgbClr val="C1CF9E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defTabSz="712761"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"/>
                  <a:cs typeface="Arial"/>
                </a:rPr>
                <a:t>Acquisition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7825" y="2800138"/>
              <a:ext cx="2425428" cy="2759058"/>
            </a:xfrm>
            <a:prstGeom prst="rect">
              <a:avLst/>
            </a:prstGeom>
            <a:gradFill>
              <a:gsLst>
                <a:gs pos="0">
                  <a:srgbClr val="7D9742"/>
                </a:gs>
                <a:gs pos="100000">
                  <a:srgbClr val="D9E4C0"/>
                </a:gs>
              </a:gsLst>
              <a:lin ang="16200000" scaled="0"/>
            </a:gradFill>
            <a:ln w="9525" cap="flat" cmpd="sng" algn="ctr">
              <a:solidFill>
                <a:srgbClr val="C1CF9E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EDL form template for new datasets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Business unit ingestion </a:t>
              </a:r>
              <a:r>
                <a:rPr lang="en-US" sz="1200" kern="0" dirty="0" err="1">
                  <a:solidFill>
                    <a:srgbClr val="000000"/>
                  </a:solidFill>
                  <a:latin typeface="Arial"/>
                  <a:cs typeface="Arial"/>
                </a:rPr>
                <a:t>DoUs</a:t>
              </a:r>
              <a:endParaRPr lang="en-US" sz="1200" kern="0" dirty="0">
                <a:solidFill>
                  <a:srgbClr val="000000"/>
                </a:solidFill>
                <a:latin typeface="Arial"/>
                <a:cs typeface="Arial"/>
              </a:endParaRP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One append-only landing zone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Automated workflow to populate metadata in catalog</a:t>
              </a:r>
            </a:p>
            <a:p>
              <a:pPr marL="133642" lvl="1" indent="-133642" defTabSz="712761">
                <a:defRPr/>
              </a:pPr>
              <a:endParaRPr lang="en-US" sz="1200" kern="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95265" y="1083708"/>
            <a:ext cx="3174514" cy="1259021"/>
            <a:chOff x="3200186" y="918803"/>
            <a:chExt cx="3174514" cy="1259021"/>
          </a:xfrm>
        </p:grpSpPr>
        <p:sp>
          <p:nvSpPr>
            <p:cNvPr id="37" name="Rectangle 36"/>
            <p:cNvSpPr/>
            <p:nvPr/>
          </p:nvSpPr>
          <p:spPr>
            <a:xfrm>
              <a:off x="3200186" y="918803"/>
              <a:ext cx="3174514" cy="324263"/>
            </a:xfrm>
            <a:prstGeom prst="rect">
              <a:avLst/>
            </a:prstGeom>
            <a:solidFill>
              <a:srgbClr val="27718A"/>
            </a:solidFill>
            <a:ln w="9525" cap="flat" cmpd="sng" algn="ctr">
              <a:solidFill>
                <a:srgbClr val="38B5E8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defTabSz="712761"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"/>
                  <a:cs typeface="Arial"/>
                </a:rPr>
                <a:t>Quality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00186" y="1254774"/>
              <a:ext cx="3174514" cy="923050"/>
            </a:xfrm>
            <a:prstGeom prst="rect">
              <a:avLst/>
            </a:prstGeom>
            <a:gradFill rotWithShape="1">
              <a:gsLst>
                <a:gs pos="0">
                  <a:srgbClr val="4BACC6">
                    <a:lumMod val="75000"/>
                  </a:srgbClr>
                </a:gs>
                <a:gs pos="100000">
                  <a:srgbClr val="4BACC6">
                    <a:lumMod val="40000"/>
                    <a:lumOff val="6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lumMod val="60000"/>
                  <a:lumOff val="4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Metadata catalog contains business definitions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Catalog social engagement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Entity resolution and matching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395265" y="4868094"/>
            <a:ext cx="3174514" cy="1397422"/>
            <a:chOff x="3200186" y="5105400"/>
            <a:chExt cx="3174514" cy="1397422"/>
          </a:xfrm>
        </p:grpSpPr>
        <p:sp>
          <p:nvSpPr>
            <p:cNvPr id="40" name="Rectangle 39"/>
            <p:cNvSpPr/>
            <p:nvPr/>
          </p:nvSpPr>
          <p:spPr>
            <a:xfrm>
              <a:off x="3200186" y="5105400"/>
              <a:ext cx="3174514" cy="324263"/>
            </a:xfrm>
            <a:prstGeom prst="rect">
              <a:avLst/>
            </a:prstGeom>
            <a:solidFill>
              <a:srgbClr val="27718A"/>
            </a:solidFill>
            <a:ln w="9525" cap="flat" cmpd="sng" algn="ctr">
              <a:solidFill>
                <a:srgbClr val="38B5E8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defTabSz="712761"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"/>
                  <a:cs typeface="Arial"/>
                </a:rPr>
                <a:t>Security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00186" y="5429664"/>
              <a:ext cx="3174514" cy="1073158"/>
            </a:xfrm>
            <a:prstGeom prst="rect">
              <a:avLst/>
            </a:prstGeom>
            <a:gradFill rotWithShape="1">
              <a:gsLst>
                <a:gs pos="0">
                  <a:srgbClr val="4BACC6">
                    <a:lumMod val="75000"/>
                  </a:srgbClr>
                </a:gs>
                <a:gs pos="100000">
                  <a:srgbClr val="4BACC6">
                    <a:lumMod val="40000"/>
                    <a:lumOff val="6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lumMod val="60000"/>
                  <a:lumOff val="4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Encryption in transit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Encryption at rest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Kerberos between systems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JDBC over TLS cryptographic protocol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No individual root access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654982" y="1922509"/>
            <a:ext cx="1892437" cy="3249706"/>
            <a:chOff x="7196121" y="1703294"/>
            <a:chExt cx="1892437" cy="3249706"/>
          </a:xfrm>
        </p:grpSpPr>
        <p:sp>
          <p:nvSpPr>
            <p:cNvPr id="43" name="Rectangle 42"/>
            <p:cNvSpPr/>
            <p:nvPr/>
          </p:nvSpPr>
          <p:spPr>
            <a:xfrm>
              <a:off x="7196121" y="1703294"/>
              <a:ext cx="1875872" cy="324263"/>
            </a:xfrm>
            <a:prstGeom prst="rect">
              <a:avLst/>
            </a:prstGeom>
            <a:solidFill>
              <a:srgbClr val="7B7C2C"/>
            </a:solidFill>
            <a:ln w="9525" cap="flat" cmpd="sng" algn="ctr">
              <a:solidFill>
                <a:srgbClr val="C1CF9E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defTabSz="712761"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"/>
                  <a:cs typeface="Arial"/>
                </a:rPr>
                <a:t>Access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212686" y="2040202"/>
              <a:ext cx="1875872" cy="2912798"/>
            </a:xfrm>
            <a:prstGeom prst="rect">
              <a:avLst/>
            </a:prstGeom>
            <a:gradFill>
              <a:gsLst>
                <a:gs pos="0">
                  <a:srgbClr val="7D9742"/>
                </a:gs>
                <a:gs pos="100000">
                  <a:srgbClr val="D9E4C0"/>
                </a:gs>
              </a:gsLst>
              <a:lin ang="16200000" scaled="0"/>
            </a:gradFill>
            <a:ln w="9525" cap="flat" cmpd="sng" algn="ctr">
              <a:solidFill>
                <a:srgbClr val="C1CF9E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Apache Ranger managed authorization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All access logged and audited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IBM LDAP and </a:t>
              </a:r>
              <a:r>
                <a:rPr lang="en-US" sz="1200" kern="0" dirty="0" err="1">
                  <a:solidFill>
                    <a:srgbClr val="000000"/>
                  </a:solidFill>
                  <a:latin typeface="Arial"/>
                  <a:cs typeface="Arial"/>
                </a:rPr>
                <a:t>BlueGroups</a:t>
              </a: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 integration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 err="1">
                  <a:solidFill>
                    <a:srgbClr val="000000"/>
                  </a:solidFill>
                  <a:latin typeface="Arial"/>
                  <a:cs typeface="Arial"/>
                </a:rPr>
                <a:t>OneTeam</a:t>
              </a: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 managed access approval process</a:t>
              </a:r>
            </a:p>
            <a:p>
              <a:pPr marL="194310" lvl="1" indent="-194310" defTabSz="712761">
                <a:buFont typeface="Arial" charset="0"/>
                <a:buChar char="•"/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</a:rPr>
                <a:t>Sandboxes providing access only to approved datasets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28245" y="2582201"/>
            <a:ext cx="5108557" cy="2133600"/>
            <a:chOff x="2087564" y="2514600"/>
            <a:chExt cx="5108557" cy="213360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087564" y="2514600"/>
              <a:ext cx="5108557" cy="2133600"/>
            </a:xfrm>
            <a:prstGeom prst="rect">
              <a:avLst/>
            </a:prstGeom>
            <a:solidFill>
              <a:srgbClr val="DEECF8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200" i="1" dirty="0" err="1">
                  <a:solidFill>
                    <a:srgbClr val="191919"/>
                  </a:solidFill>
                  <a:latin typeface="Arial" charset="0"/>
                  <a:ea typeface="Arial" charset="0"/>
                  <a:cs typeface="Arial" charset="0"/>
                </a:rPr>
                <a:t>CoEDL</a:t>
              </a:r>
              <a:r>
                <a:rPr lang="en-US" sz="1200" i="1" dirty="0">
                  <a:solidFill>
                    <a:srgbClr val="191919"/>
                  </a:solidFill>
                  <a:latin typeface="Arial" charset="0"/>
                  <a:ea typeface="Arial" charset="0"/>
                  <a:cs typeface="Arial" charset="0"/>
                </a:rPr>
                <a:t> 0.5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286000" y="2720967"/>
              <a:ext cx="4724401" cy="1774940"/>
              <a:chOff x="2209800" y="2599461"/>
              <a:chExt cx="4724401" cy="1774940"/>
            </a:xfrm>
          </p:grpSpPr>
          <p:sp>
            <p:nvSpPr>
              <p:cNvPr id="48" name="Right Arrow 47"/>
              <p:cNvSpPr/>
              <p:nvPr/>
            </p:nvSpPr>
            <p:spPr bwMode="auto">
              <a:xfrm rot="19824407">
                <a:off x="3393695" y="2907580"/>
                <a:ext cx="381000" cy="381481"/>
              </a:xfrm>
              <a:prstGeom prst="rightArrow">
                <a:avLst/>
              </a:prstGeom>
              <a:gradFill>
                <a:gsLst>
                  <a:gs pos="0">
                    <a:srgbClr val="4BACC6">
                      <a:lumMod val="75000"/>
                    </a:srgbClr>
                  </a:gs>
                  <a:gs pos="100000">
                    <a:srgbClr val="4BACC6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12700"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200" dirty="0">
                  <a:solidFill>
                    <a:srgbClr val="191919"/>
                  </a:solidFill>
                  <a:latin typeface="HelvNeue Light for IBM" pitchFamily="34" charset="0"/>
                </a:endParaRPr>
              </a:p>
            </p:txBody>
          </p:sp>
          <p:sp>
            <p:nvSpPr>
              <p:cNvPr id="49" name="Right Arrow 48"/>
              <p:cNvSpPr/>
              <p:nvPr/>
            </p:nvSpPr>
            <p:spPr bwMode="auto">
              <a:xfrm rot="2022252">
                <a:off x="3369568" y="3546518"/>
                <a:ext cx="381000" cy="381481"/>
              </a:xfrm>
              <a:prstGeom prst="rightArrow">
                <a:avLst/>
              </a:prstGeom>
              <a:gradFill>
                <a:gsLst>
                  <a:gs pos="0">
                    <a:srgbClr val="4BACC6">
                      <a:lumMod val="75000"/>
                    </a:srgbClr>
                  </a:gs>
                  <a:gs pos="100000">
                    <a:srgbClr val="4BACC6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12700"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200" dirty="0">
                  <a:solidFill>
                    <a:srgbClr val="191919"/>
                  </a:solidFill>
                  <a:latin typeface="HelvNeue Light for IBM" pitchFamily="34" charset="0"/>
                </a:endParaRPr>
              </a:p>
            </p:txBody>
          </p:sp>
          <p:sp>
            <p:nvSpPr>
              <p:cNvPr id="50" name="Right Arrow 49"/>
              <p:cNvSpPr/>
              <p:nvPr/>
            </p:nvSpPr>
            <p:spPr bwMode="auto">
              <a:xfrm rot="1619611">
                <a:off x="5335828" y="2912056"/>
                <a:ext cx="381000" cy="381481"/>
              </a:xfrm>
              <a:prstGeom prst="rightArrow">
                <a:avLst/>
              </a:prstGeom>
              <a:gradFill>
                <a:gsLst>
                  <a:gs pos="0">
                    <a:srgbClr val="4BACC6">
                      <a:lumMod val="75000"/>
                    </a:srgbClr>
                  </a:gs>
                  <a:gs pos="100000">
                    <a:srgbClr val="4BACC6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12700"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200" dirty="0">
                  <a:solidFill>
                    <a:srgbClr val="191919"/>
                  </a:solidFill>
                  <a:latin typeface="HelvNeue Light for IBM" pitchFamily="34" charset="0"/>
                </a:endParaRPr>
              </a:p>
            </p:txBody>
          </p:sp>
          <p:sp>
            <p:nvSpPr>
              <p:cNvPr id="51" name="Right Arrow 50"/>
              <p:cNvSpPr/>
              <p:nvPr/>
            </p:nvSpPr>
            <p:spPr bwMode="auto">
              <a:xfrm rot="20296191">
                <a:off x="5345169" y="3529843"/>
                <a:ext cx="381000" cy="381481"/>
              </a:xfrm>
              <a:prstGeom prst="rightArrow">
                <a:avLst/>
              </a:prstGeom>
              <a:gradFill>
                <a:gsLst>
                  <a:gs pos="0">
                    <a:srgbClr val="4BACC6">
                      <a:lumMod val="75000"/>
                    </a:srgbClr>
                  </a:gs>
                  <a:gs pos="100000">
                    <a:srgbClr val="4BACC6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12700"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21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200" dirty="0">
                  <a:solidFill>
                    <a:srgbClr val="191919"/>
                  </a:solidFill>
                  <a:latin typeface="HelvNeue Light for IBM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875574" y="3720583"/>
                <a:ext cx="1327069" cy="653818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lumMod val="75000"/>
                    </a:srgbClr>
                  </a:gs>
                  <a:gs pos="100000">
                    <a:srgbClr val="4BACC6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71274" tIns="35638" rIns="71274" bIns="35638"/>
              <a:lstStyle/>
              <a:p>
                <a:pPr marL="133642" lvl="1" indent="-133642" algn="ctr" defTabSz="712761">
                  <a:defRPr/>
                </a:pPr>
                <a:r>
                  <a:rPr lang="en-US" sz="1400" kern="0" dirty="0">
                    <a:solidFill>
                      <a:srgbClr val="000000"/>
                    </a:solidFill>
                    <a:cs typeface="Arial"/>
                  </a:rPr>
                  <a:t>Data</a:t>
                </a:r>
              </a:p>
              <a:p>
                <a:pPr marL="133642" lvl="1" indent="-133642" algn="ctr" defTabSz="712761">
                  <a:defRPr/>
                </a:pPr>
                <a:r>
                  <a:rPr lang="en-US" sz="1200" dirty="0">
                    <a:solidFill>
                      <a:schemeClr val="tx2"/>
                    </a:solidFill>
                  </a:rPr>
                  <a:t>Storage &amp;</a:t>
                </a:r>
              </a:p>
              <a:p>
                <a:pPr marL="133642" lvl="1" indent="-133642" algn="ctr" defTabSz="712761">
                  <a:defRPr/>
                </a:pPr>
                <a:r>
                  <a:rPr lang="en-US" sz="1200" dirty="0">
                    <a:solidFill>
                      <a:schemeClr val="tx2"/>
                    </a:solidFill>
                  </a:rPr>
                  <a:t>Computation</a:t>
                </a:r>
              </a:p>
              <a:p>
                <a:pPr marL="133642" lvl="1" indent="-133642" algn="ctr" defTabSz="712761">
                  <a:defRPr/>
                </a:pPr>
                <a:endParaRPr lang="en-US" sz="1400" kern="0" dirty="0">
                  <a:solidFill>
                    <a:srgbClr val="000000"/>
                  </a:solidFill>
                  <a:cs typeface="Arial"/>
                </a:endParaRPr>
              </a:p>
            </p:txBody>
          </p:sp>
          <p:sp>
            <p:nvSpPr>
              <p:cNvPr id="53" name="Rectangle 50"/>
              <p:cNvSpPr>
                <a:spLocks noChangeArrowheads="1"/>
              </p:cNvSpPr>
              <p:nvPr/>
            </p:nvSpPr>
            <p:spPr bwMode="auto">
              <a:xfrm>
                <a:off x="2209800" y="3141037"/>
                <a:ext cx="975240" cy="434437"/>
              </a:xfrm>
              <a:prstGeom prst="rect">
                <a:avLst/>
              </a:prstGeom>
              <a:gradFill rotWithShape="0">
                <a:gsLst>
                  <a:gs pos="0">
                    <a:srgbClr val="D7E4BD"/>
                  </a:gs>
                  <a:gs pos="100000">
                    <a:srgbClr val="77933C"/>
                  </a:gs>
                </a:gsLst>
                <a:lin ang="5400000" scaled="1"/>
              </a:gradFill>
              <a:ln w="9360" cap="sq">
                <a:solidFill>
                  <a:srgbClr val="D8E3BF"/>
                </a:solidFill>
                <a:miter lim="800000"/>
                <a:headEnd/>
                <a:tailEnd/>
              </a:ln>
              <a:effectLst>
                <a:outerShdw blurRad="63500" dist="23040" dir="5400000" algn="ctr" rotWithShape="0">
                  <a:srgbClr val="000000">
                    <a:alpha val="35036"/>
                  </a:srgbClr>
                </a:outerShdw>
              </a:effectLst>
            </p:spPr>
            <p:txBody>
              <a:bodyPr lIns="70154" tIns="36481" rIns="70154" bIns="36481" anchor="ctr" anchorCtr="0"/>
              <a:lstStyle/>
              <a:p>
                <a:pPr marL="133642" indent="-133642" algn="ctr" defTabSz="712761">
                  <a:tabLst>
                    <a:tab pos="0" algn="l"/>
                    <a:tab pos="356381" algn="l"/>
                    <a:tab pos="712761" algn="l"/>
                    <a:tab pos="1069141" algn="l"/>
                    <a:tab pos="1425518" algn="l"/>
                    <a:tab pos="1781898" algn="l"/>
                    <a:tab pos="2138279" algn="l"/>
                    <a:tab pos="2494659" algn="l"/>
                    <a:tab pos="2851039" algn="l"/>
                    <a:tab pos="3207418" algn="l"/>
                    <a:tab pos="3563798" algn="l"/>
                    <a:tab pos="3920177" algn="l"/>
                    <a:tab pos="4276556" algn="l"/>
                    <a:tab pos="4632938" algn="l"/>
                    <a:tab pos="4989317" algn="l"/>
                    <a:tab pos="5345697" algn="l"/>
                    <a:tab pos="5702077" algn="l"/>
                    <a:tab pos="6058457" algn="l"/>
                    <a:tab pos="6414837" algn="l"/>
                    <a:tab pos="6771216" algn="l"/>
                    <a:tab pos="7127595" algn="l"/>
                  </a:tabLst>
                  <a:defRPr/>
                </a:pPr>
                <a:r>
                  <a:rPr lang="en-US" sz="1400" kern="0" dirty="0">
                    <a:solidFill>
                      <a:srgbClr val="000000"/>
                    </a:solidFill>
                  </a:rPr>
                  <a:t>Ingestion</a:t>
                </a:r>
              </a:p>
              <a:p>
                <a:pPr marL="133642" indent="-133642" algn="ctr" defTabSz="712761">
                  <a:tabLst>
                    <a:tab pos="0" algn="l"/>
                    <a:tab pos="356381" algn="l"/>
                    <a:tab pos="712761" algn="l"/>
                    <a:tab pos="1069141" algn="l"/>
                    <a:tab pos="1425518" algn="l"/>
                    <a:tab pos="1781898" algn="l"/>
                    <a:tab pos="2138279" algn="l"/>
                    <a:tab pos="2494659" algn="l"/>
                    <a:tab pos="2851039" algn="l"/>
                    <a:tab pos="3207418" algn="l"/>
                    <a:tab pos="3563798" algn="l"/>
                    <a:tab pos="3920177" algn="l"/>
                    <a:tab pos="4276556" algn="l"/>
                    <a:tab pos="4632938" algn="l"/>
                    <a:tab pos="4989317" algn="l"/>
                    <a:tab pos="5345697" algn="l"/>
                    <a:tab pos="5702077" algn="l"/>
                    <a:tab pos="6058457" algn="l"/>
                    <a:tab pos="6414837" algn="l"/>
                    <a:tab pos="6771216" algn="l"/>
                    <a:tab pos="7127595" algn="l"/>
                  </a:tabLst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</a:rPr>
                  <a:t>Producers</a:t>
                </a: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5797991" y="3141037"/>
                <a:ext cx="1136210" cy="434437"/>
              </a:xfrm>
              <a:prstGeom prst="rect">
                <a:avLst/>
              </a:prstGeom>
              <a:gradFill rotWithShape="0">
                <a:gsLst>
                  <a:gs pos="0">
                    <a:srgbClr val="D7E4BD"/>
                  </a:gs>
                  <a:gs pos="100000">
                    <a:srgbClr val="77933C"/>
                  </a:gs>
                </a:gsLst>
                <a:lin ang="5400000" scaled="1"/>
              </a:gradFill>
              <a:ln w="9360" cap="sq">
                <a:solidFill>
                  <a:srgbClr val="D8E3BF"/>
                </a:solidFill>
                <a:miter lim="800000"/>
                <a:headEnd/>
                <a:tailEnd/>
              </a:ln>
              <a:effectLst>
                <a:outerShdw blurRad="63500" dist="23040" dir="5400000" algn="ctr" rotWithShape="0">
                  <a:srgbClr val="000000">
                    <a:alpha val="35036"/>
                  </a:srgbClr>
                </a:outerShdw>
              </a:effectLst>
            </p:spPr>
            <p:txBody>
              <a:bodyPr lIns="70154" tIns="36481" rIns="70154" bIns="36481" anchor="ctr" anchorCtr="0"/>
              <a:lstStyle/>
              <a:p>
                <a:pPr marL="133642" indent="-133642" algn="ctr" defTabSz="712761">
                  <a:tabLst>
                    <a:tab pos="0" algn="l"/>
                    <a:tab pos="356381" algn="l"/>
                    <a:tab pos="712761" algn="l"/>
                    <a:tab pos="1069141" algn="l"/>
                    <a:tab pos="1425518" algn="l"/>
                    <a:tab pos="1781898" algn="l"/>
                    <a:tab pos="2138279" algn="l"/>
                    <a:tab pos="2494659" algn="l"/>
                    <a:tab pos="2851039" algn="l"/>
                    <a:tab pos="3207418" algn="l"/>
                    <a:tab pos="3563798" algn="l"/>
                    <a:tab pos="3920177" algn="l"/>
                    <a:tab pos="4276556" algn="l"/>
                    <a:tab pos="4632938" algn="l"/>
                    <a:tab pos="4989317" algn="l"/>
                    <a:tab pos="5345697" algn="l"/>
                    <a:tab pos="5702077" algn="l"/>
                    <a:tab pos="6058457" algn="l"/>
                    <a:tab pos="6414837" algn="l"/>
                    <a:tab pos="6771216" algn="l"/>
                    <a:tab pos="7127595" algn="l"/>
                  </a:tabLst>
                  <a:defRPr/>
                </a:pPr>
                <a:r>
                  <a:rPr lang="en-US" sz="1400" kern="0" dirty="0" err="1">
                    <a:solidFill>
                      <a:srgbClr val="000000"/>
                    </a:solidFill>
                  </a:rPr>
                  <a:t>DaaS</a:t>
                </a:r>
                <a:r>
                  <a:rPr lang="en-US" sz="1400" kern="0" dirty="0">
                    <a:solidFill>
                      <a:srgbClr val="000000"/>
                    </a:solidFill>
                  </a:rPr>
                  <a:t>/</a:t>
                </a:r>
                <a:r>
                  <a:rPr lang="en-US" sz="1400" kern="0" dirty="0" err="1">
                    <a:solidFill>
                      <a:srgbClr val="000000"/>
                    </a:solidFill>
                  </a:rPr>
                  <a:t>CaaS</a:t>
                </a:r>
                <a:endParaRPr lang="en-US" sz="1400" kern="0" dirty="0">
                  <a:solidFill>
                    <a:srgbClr val="000000"/>
                  </a:solidFill>
                </a:endParaRPr>
              </a:p>
              <a:p>
                <a:pPr marL="133642" indent="-133642" algn="ctr" defTabSz="712761">
                  <a:tabLst>
                    <a:tab pos="0" algn="l"/>
                    <a:tab pos="356381" algn="l"/>
                    <a:tab pos="712761" algn="l"/>
                    <a:tab pos="1069141" algn="l"/>
                    <a:tab pos="1425518" algn="l"/>
                    <a:tab pos="1781898" algn="l"/>
                    <a:tab pos="2138279" algn="l"/>
                    <a:tab pos="2494659" algn="l"/>
                    <a:tab pos="2851039" algn="l"/>
                    <a:tab pos="3207418" algn="l"/>
                    <a:tab pos="3563798" algn="l"/>
                    <a:tab pos="3920177" algn="l"/>
                    <a:tab pos="4276556" algn="l"/>
                    <a:tab pos="4632938" algn="l"/>
                    <a:tab pos="4989317" algn="l"/>
                    <a:tab pos="5345697" algn="l"/>
                    <a:tab pos="5702077" algn="l"/>
                    <a:tab pos="6058457" algn="l"/>
                    <a:tab pos="6414837" algn="l"/>
                    <a:tab pos="6771216" algn="l"/>
                    <a:tab pos="7127595" algn="l"/>
                  </a:tabLst>
                  <a:defRPr/>
                </a:pPr>
                <a:r>
                  <a:rPr lang="en-US" sz="1200" dirty="0">
                    <a:solidFill>
                      <a:schemeClr val="tx2"/>
                    </a:solidFill>
                  </a:rPr>
                  <a:t>Consumers</a:t>
                </a:r>
                <a:endParaRPr lang="en-US" sz="12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879366" y="2599461"/>
                <a:ext cx="1327069" cy="693020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lumMod val="75000"/>
                    </a:srgbClr>
                  </a:gs>
                  <a:gs pos="100000">
                    <a:srgbClr val="4BACC6">
                      <a:lumMod val="40000"/>
                      <a:lumOff val="6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lumMod val="60000"/>
                    <a:lumOff val="40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lIns="71274" tIns="35638" rIns="71274" bIns="35638"/>
              <a:lstStyle/>
              <a:p>
                <a:pPr marL="133642" lvl="1" indent="-133642" algn="ctr" defTabSz="712761">
                  <a:defRPr/>
                </a:pPr>
                <a:r>
                  <a:rPr lang="en-US" sz="1400" kern="0" dirty="0">
                    <a:solidFill>
                      <a:srgbClr val="000000"/>
                    </a:solidFill>
                    <a:cs typeface="Arial"/>
                  </a:rPr>
                  <a:t>Catalog</a:t>
                </a:r>
              </a:p>
              <a:p>
                <a:pPr marL="133642" lvl="1" indent="-133642" algn="ctr" defTabSz="712761">
                  <a:defRPr/>
                </a:pPr>
                <a:r>
                  <a:rPr lang="en-US" sz="1200" dirty="0">
                    <a:solidFill>
                      <a:schemeClr val="tx2"/>
                    </a:solidFill>
                  </a:rPr>
                  <a:t>Metadata &amp;</a:t>
                </a:r>
              </a:p>
              <a:p>
                <a:pPr marL="133642" lvl="1" indent="-133642" algn="ctr" defTabSz="712761">
                  <a:defRPr/>
                </a:pPr>
                <a:r>
                  <a:rPr lang="en-US" sz="1200" dirty="0">
                    <a:solidFill>
                      <a:schemeClr val="tx2"/>
                    </a:solidFill>
                  </a:rPr>
                  <a:t>Definitions</a:t>
                </a:r>
              </a:p>
              <a:p>
                <a:pPr marL="133642" lvl="1" indent="-133642" algn="ctr" defTabSz="712761">
                  <a:defRPr/>
                </a:pPr>
                <a:endParaRPr lang="en-US" sz="1400" kern="0" dirty="0">
                  <a:solidFill>
                    <a:srgbClr val="000000"/>
                  </a:solidFill>
                  <a:cs typeface="Arial"/>
                </a:endParaRPr>
              </a:p>
            </p:txBody>
          </p:sp>
        </p:grpSp>
      </p:grpSp>
      <p:sp>
        <p:nvSpPr>
          <p:cNvPr id="56" name="Arc 55"/>
          <p:cNvSpPr/>
          <p:nvPr/>
        </p:nvSpPr>
        <p:spPr bwMode="auto">
          <a:xfrm>
            <a:off x="6044274" y="1203431"/>
            <a:ext cx="3477405" cy="1196533"/>
          </a:xfrm>
          <a:prstGeom prst="arc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/>
          <p:cNvSpPr/>
          <p:nvPr/>
        </p:nvSpPr>
        <p:spPr bwMode="auto">
          <a:xfrm rot="10800000">
            <a:off x="2431293" y="4416347"/>
            <a:ext cx="3477405" cy="1196533"/>
          </a:xfrm>
          <a:prstGeom prst="arc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 bwMode="auto">
          <a:xfrm rot="10800000" flipV="1">
            <a:off x="2362200" y="1236515"/>
            <a:ext cx="3595483" cy="1579493"/>
          </a:xfrm>
          <a:prstGeom prst="arc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/>
          <p:cNvSpPr/>
          <p:nvPr/>
        </p:nvSpPr>
        <p:spPr bwMode="auto">
          <a:xfrm flipV="1">
            <a:off x="5957666" y="4774183"/>
            <a:ext cx="3414935" cy="883007"/>
          </a:xfrm>
          <a:prstGeom prst="arc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91631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DataWorks</a:t>
            </a:r>
            <a:r>
              <a:rPr lang="en-US" dirty="0"/>
              <a:t> Integration in CEDP v0.5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64215" y="3352801"/>
            <a:ext cx="4507306" cy="3282123"/>
          </a:xfrm>
          <a:prstGeom prst="rect">
            <a:avLst/>
          </a:prstGeom>
          <a:solidFill>
            <a:srgbClr val="E3F1DA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i="1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Data Scientist Consumer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71522" y="3347278"/>
            <a:ext cx="4532993" cy="3282123"/>
          </a:xfrm>
          <a:prstGeom prst="rect">
            <a:avLst/>
          </a:prstGeom>
          <a:solidFill>
            <a:srgbClr val="DEECF8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1200" i="1" dirty="0" err="1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CoEDL</a:t>
            </a:r>
            <a:r>
              <a:rPr lang="en-US" sz="1200" i="1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 0.5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71522" y="750875"/>
            <a:ext cx="4532993" cy="2590879"/>
          </a:xfrm>
          <a:prstGeom prst="rect">
            <a:avLst/>
          </a:prstGeom>
          <a:solidFill>
            <a:srgbClr val="D1CECE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1200" i="1" dirty="0">
                <a:solidFill>
                  <a:srgbClr val="191919"/>
                </a:solidFill>
                <a:latin typeface="Arial" charset="0"/>
                <a:ea typeface="Arial" charset="0"/>
                <a:cs typeface="Arial" charset="0"/>
              </a:rPr>
              <a:t>Business Unit Data Producers</a:t>
            </a:r>
          </a:p>
        </p:txBody>
      </p:sp>
      <p:sp>
        <p:nvSpPr>
          <p:cNvPr id="7" name="Rectangle 50"/>
          <p:cNvSpPr>
            <a:spLocks noChangeArrowheads="1"/>
          </p:cNvSpPr>
          <p:nvPr/>
        </p:nvSpPr>
        <p:spPr bwMode="auto">
          <a:xfrm>
            <a:off x="6858001" y="1251728"/>
            <a:ext cx="1327069" cy="434436"/>
          </a:xfrm>
          <a:prstGeom prst="rect">
            <a:avLst/>
          </a:prstGeom>
          <a:gradFill rotWithShape="0">
            <a:gsLst>
              <a:gs pos="0">
                <a:srgbClr val="D7E4BD"/>
              </a:gs>
              <a:gs pos="100000">
                <a:srgbClr val="77933C"/>
              </a:gs>
            </a:gsLst>
            <a:lin ang="5400000" scaled="1"/>
          </a:gradFill>
          <a:ln w="9360" cap="sq">
            <a:solidFill>
              <a:srgbClr val="D8E3BF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lIns="70154" tIns="36481" rIns="70154" bIns="36481" anchor="ctr" anchorCtr="0"/>
          <a:lstStyle/>
          <a:p>
            <a:pPr marL="133642" indent="-133642" algn="ctr" defTabSz="712761">
              <a:tabLst>
                <a:tab pos="0" algn="l"/>
                <a:tab pos="356381" algn="l"/>
                <a:tab pos="712761" algn="l"/>
                <a:tab pos="1069141" algn="l"/>
                <a:tab pos="1425518" algn="l"/>
                <a:tab pos="1781898" algn="l"/>
                <a:tab pos="2138279" algn="l"/>
                <a:tab pos="2494659" algn="l"/>
                <a:tab pos="2851039" algn="l"/>
                <a:tab pos="3207418" algn="l"/>
                <a:tab pos="3563798" algn="l"/>
                <a:tab pos="3920177" algn="l"/>
                <a:tab pos="4276556" algn="l"/>
                <a:tab pos="4632938" algn="l"/>
                <a:tab pos="4989317" algn="l"/>
                <a:tab pos="5345697" algn="l"/>
                <a:tab pos="5702077" algn="l"/>
                <a:tab pos="6058457" algn="l"/>
                <a:tab pos="6414837" algn="l"/>
                <a:tab pos="6771216" algn="l"/>
                <a:tab pos="7127595" algn="l"/>
              </a:tabLst>
              <a:defRPr/>
            </a:pPr>
            <a:r>
              <a:rPr lang="en-US" sz="1400" kern="0" dirty="0">
                <a:solidFill>
                  <a:srgbClr val="000000"/>
                </a:solidFill>
              </a:rPr>
              <a:t> IBM Data</a:t>
            </a:r>
          </a:p>
          <a:p>
            <a:pPr marL="133642" indent="-133642" algn="ctr" defTabSz="712761">
              <a:tabLst>
                <a:tab pos="0" algn="l"/>
                <a:tab pos="356381" algn="l"/>
                <a:tab pos="712761" algn="l"/>
                <a:tab pos="1069141" algn="l"/>
                <a:tab pos="1425518" algn="l"/>
                <a:tab pos="1781898" algn="l"/>
                <a:tab pos="2138279" algn="l"/>
                <a:tab pos="2494659" algn="l"/>
                <a:tab pos="2851039" algn="l"/>
                <a:tab pos="3207418" algn="l"/>
                <a:tab pos="3563798" algn="l"/>
                <a:tab pos="3920177" algn="l"/>
                <a:tab pos="4276556" algn="l"/>
                <a:tab pos="4632938" algn="l"/>
                <a:tab pos="4989317" algn="l"/>
                <a:tab pos="5345697" algn="l"/>
                <a:tab pos="5702077" algn="l"/>
                <a:tab pos="6058457" algn="l"/>
                <a:tab pos="6414837" algn="l"/>
                <a:tab pos="6771216" algn="l"/>
                <a:tab pos="7127595" algn="l"/>
              </a:tabLst>
              <a:defRPr/>
            </a:pPr>
            <a:r>
              <a:rPr lang="en-US" sz="1400" kern="0" dirty="0">
                <a:solidFill>
                  <a:srgbClr val="000000"/>
                </a:solidFill>
              </a:rPr>
              <a:t>Sources</a:t>
            </a:r>
          </a:p>
        </p:txBody>
      </p:sp>
      <p:sp>
        <p:nvSpPr>
          <p:cNvPr id="8" name="Can 7"/>
          <p:cNvSpPr>
            <a:spLocks/>
          </p:cNvSpPr>
          <p:nvPr/>
        </p:nvSpPr>
        <p:spPr>
          <a:xfrm>
            <a:off x="7382439" y="2033273"/>
            <a:ext cx="1800000" cy="765498"/>
          </a:xfrm>
          <a:prstGeom prst="can">
            <a:avLst>
              <a:gd name="adj" fmla="val 24884"/>
            </a:avLst>
          </a:prstGeom>
          <a:gradFill rotWithShape="1">
            <a:gsLst>
              <a:gs pos="0">
                <a:srgbClr val="C0504D">
                  <a:lumMod val="60000"/>
                  <a:lumOff val="40000"/>
                </a:srgb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algn="ctr">
              <a:defRPr/>
            </a:pPr>
            <a:r>
              <a:rPr lang="en-US" sz="1400" dirty="0">
                <a:solidFill>
                  <a:schemeClr val="tx2"/>
                </a:solidFill>
              </a:rPr>
              <a:t>Drop Zone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/>
                </a:solidFill>
              </a:rPr>
              <a:t>HDFS, IBM </a:t>
            </a:r>
            <a:r>
              <a:rPr lang="en-US" sz="1000" dirty="0" err="1">
                <a:solidFill>
                  <a:schemeClr val="tx2"/>
                </a:solidFill>
              </a:rPr>
              <a:t>CleverSafe</a:t>
            </a:r>
            <a:r>
              <a:rPr lang="en-US" sz="1000" dirty="0">
                <a:solidFill>
                  <a:schemeClr val="tx2"/>
                </a:solidFill>
              </a:rPr>
              <a:t>, DB2</a:t>
            </a:r>
          </a:p>
        </p:txBody>
      </p:sp>
      <p:sp>
        <p:nvSpPr>
          <p:cNvPr id="9" name="Can 8"/>
          <p:cNvSpPr>
            <a:spLocks/>
          </p:cNvSpPr>
          <p:nvPr/>
        </p:nvSpPr>
        <p:spPr>
          <a:xfrm>
            <a:off x="7382439" y="3756587"/>
            <a:ext cx="1800000" cy="765498"/>
          </a:xfrm>
          <a:prstGeom prst="can">
            <a:avLst>
              <a:gd name="adj" fmla="val 24884"/>
            </a:avLst>
          </a:prstGeom>
          <a:gradFill rotWithShape="1">
            <a:gsLst>
              <a:gs pos="0">
                <a:srgbClr val="C0504D">
                  <a:lumMod val="60000"/>
                  <a:lumOff val="40000"/>
                </a:srgb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algn="ctr">
              <a:defRPr/>
            </a:pPr>
            <a:r>
              <a:rPr lang="en-US" sz="1400" dirty="0">
                <a:solidFill>
                  <a:schemeClr val="tx2"/>
                </a:solidFill>
              </a:rPr>
              <a:t>Distributed FS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/>
                </a:solidFill>
              </a:rPr>
              <a:t>Apache Parquet 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/>
                </a:solidFill>
              </a:rPr>
              <a:t>column-based files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3717" y="3151478"/>
            <a:ext cx="2388600" cy="320129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>
                <a:solidFill>
                  <a:srgbClr val="000000"/>
                </a:solidFill>
                <a:cs typeface="Arial"/>
              </a:rPr>
              <a:t>Apache </a:t>
            </a:r>
            <a:r>
              <a:rPr lang="en-US" sz="1400" kern="0" dirty="0" err="1">
                <a:solidFill>
                  <a:srgbClr val="000000"/>
                </a:solidFill>
                <a:cs typeface="Arial"/>
              </a:rPr>
              <a:t>Oozie</a:t>
            </a:r>
            <a:r>
              <a:rPr lang="en-US" sz="1400" kern="0" dirty="0">
                <a:solidFill>
                  <a:srgbClr val="000000"/>
                </a:solidFill>
                <a:cs typeface="Arial"/>
              </a:rPr>
              <a:t> Workflow</a:t>
            </a:r>
          </a:p>
        </p:txBody>
      </p:sp>
      <p:sp>
        <p:nvSpPr>
          <p:cNvPr id="11" name="Can 10"/>
          <p:cNvSpPr>
            <a:spLocks/>
          </p:cNvSpPr>
          <p:nvPr/>
        </p:nvSpPr>
        <p:spPr>
          <a:xfrm>
            <a:off x="1684128" y="3446222"/>
            <a:ext cx="1752576" cy="765498"/>
          </a:xfrm>
          <a:prstGeom prst="can">
            <a:avLst>
              <a:gd name="adj" fmla="val 24884"/>
            </a:avLst>
          </a:prstGeom>
          <a:gradFill rotWithShape="1">
            <a:gsLst>
              <a:gs pos="0">
                <a:srgbClr val="C0504D">
                  <a:lumMod val="60000"/>
                  <a:lumOff val="40000"/>
                </a:srgb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algn="ctr">
              <a:defRPr/>
            </a:pPr>
            <a:r>
              <a:rPr lang="en-US" sz="1400" dirty="0">
                <a:solidFill>
                  <a:schemeClr val="tx2"/>
                </a:solidFill>
              </a:rPr>
              <a:t>Watson Data Lake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/>
                </a:solidFill>
              </a:rPr>
              <a:t>IBM </a:t>
            </a:r>
            <a:r>
              <a:rPr lang="en-US" sz="1000" dirty="0" err="1">
                <a:solidFill>
                  <a:schemeClr val="tx2"/>
                </a:solidFill>
              </a:rPr>
              <a:t>CleverSafe</a:t>
            </a:r>
            <a:endParaRPr lang="en-US" sz="100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en-US" sz="1000" dirty="0">
                <a:solidFill>
                  <a:schemeClr val="tx2"/>
                </a:solidFill>
              </a:rPr>
              <a:t>object store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79811" y="4807066"/>
            <a:ext cx="1327068" cy="690572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 dirty="0">
                <a:solidFill>
                  <a:srgbClr val="000000"/>
                </a:solidFill>
                <a:cs typeface="Arial"/>
              </a:rPr>
              <a:t>Apache Hive</a:t>
            </a:r>
          </a:p>
          <a:p>
            <a:pPr marL="133642" lvl="1" indent="-133642" algn="ctr" defTabSz="712761">
              <a:defRPr/>
            </a:pPr>
            <a:r>
              <a:rPr lang="en-US" sz="1200" dirty="0">
                <a:solidFill>
                  <a:schemeClr val="tx2"/>
                </a:solidFill>
              </a:rPr>
              <a:t>Storage model </a:t>
            </a:r>
          </a:p>
          <a:p>
            <a:pPr marL="133642" lvl="1" indent="-133642" algn="ctr" defTabSz="712761">
              <a:defRPr/>
            </a:pPr>
            <a:r>
              <a:rPr lang="en-US" sz="1200" dirty="0">
                <a:solidFill>
                  <a:schemeClr val="tx2"/>
                </a:solidFill>
              </a:rPr>
              <a:t>and </a:t>
            </a:r>
            <a:r>
              <a:rPr lang="en-US" sz="1200" dirty="0" err="1">
                <a:solidFill>
                  <a:schemeClr val="tx2"/>
                </a:solidFill>
              </a:rPr>
              <a:t>metastore</a:t>
            </a:r>
            <a:endParaRPr lang="en-US" sz="1200" dirty="0">
              <a:solidFill>
                <a:schemeClr val="tx2"/>
              </a:solidFill>
            </a:endParaRPr>
          </a:p>
          <a:p>
            <a:pPr marL="133642" lvl="1" indent="-133642" algn="ctr" defTabSz="712761">
              <a:defRPr/>
            </a:pPr>
            <a:endParaRPr lang="en-US" sz="1400" kern="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1" y="4807066"/>
            <a:ext cx="1327069" cy="693020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 dirty="0">
                <a:solidFill>
                  <a:srgbClr val="000000"/>
                </a:solidFill>
                <a:cs typeface="Arial"/>
              </a:rPr>
              <a:t>IBM </a:t>
            </a:r>
            <a:r>
              <a:rPr lang="en-US" sz="1400" kern="0" dirty="0" err="1">
                <a:solidFill>
                  <a:srgbClr val="000000"/>
                </a:solidFill>
                <a:cs typeface="Arial"/>
              </a:rPr>
              <a:t>BigSQL</a:t>
            </a:r>
            <a:endParaRPr lang="en-US" sz="1400" kern="0" dirty="0">
              <a:solidFill>
                <a:srgbClr val="000000"/>
              </a:solidFill>
              <a:cs typeface="Arial"/>
            </a:endParaRPr>
          </a:p>
          <a:p>
            <a:pPr marL="133642" lvl="1" indent="-133642" algn="ctr" defTabSz="712761">
              <a:defRPr/>
            </a:pPr>
            <a:r>
              <a:rPr lang="en-US" sz="1200" dirty="0">
                <a:solidFill>
                  <a:schemeClr val="tx2"/>
                </a:solidFill>
              </a:rPr>
              <a:t>Accelerated SQL engine</a:t>
            </a:r>
          </a:p>
          <a:p>
            <a:pPr marL="133642" lvl="1" indent="-133642" algn="ctr" defTabSz="712761">
              <a:defRPr/>
            </a:pPr>
            <a:endParaRPr lang="en-US" sz="1400" kern="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14" name="Rectangle 50"/>
          <p:cNvSpPr>
            <a:spLocks noChangeArrowheads="1"/>
          </p:cNvSpPr>
          <p:nvPr/>
        </p:nvSpPr>
        <p:spPr bwMode="auto">
          <a:xfrm rot="16200000">
            <a:off x="5259618" y="4861694"/>
            <a:ext cx="1650000" cy="434436"/>
          </a:xfrm>
          <a:prstGeom prst="rect">
            <a:avLst/>
          </a:prstGeom>
          <a:gradFill flip="none" rotWithShape="1">
            <a:gsLst>
              <a:gs pos="0">
                <a:srgbClr val="D7E4BD"/>
              </a:gs>
              <a:gs pos="100000">
                <a:srgbClr val="77933C"/>
              </a:gs>
            </a:gsLst>
            <a:lin ang="5400000" scaled="1"/>
            <a:tileRect/>
          </a:gradFill>
          <a:ln w="9360" cap="sq">
            <a:solidFill>
              <a:srgbClr val="D8E3BF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lIns="70154" tIns="36481" rIns="70154" bIns="36481" anchor="ctr" anchorCtr="0"/>
          <a:lstStyle/>
          <a:p>
            <a:pPr marL="133642" indent="-133642" algn="ctr" defTabSz="712761">
              <a:tabLst>
                <a:tab pos="0" algn="l"/>
                <a:tab pos="356381" algn="l"/>
                <a:tab pos="712761" algn="l"/>
                <a:tab pos="1069141" algn="l"/>
                <a:tab pos="1425518" algn="l"/>
                <a:tab pos="1781898" algn="l"/>
                <a:tab pos="2138279" algn="l"/>
                <a:tab pos="2494659" algn="l"/>
                <a:tab pos="2851039" algn="l"/>
                <a:tab pos="3207418" algn="l"/>
                <a:tab pos="3563798" algn="l"/>
                <a:tab pos="3920177" algn="l"/>
                <a:tab pos="4276556" algn="l"/>
                <a:tab pos="4632938" algn="l"/>
                <a:tab pos="4989317" algn="l"/>
                <a:tab pos="5345697" algn="l"/>
                <a:tab pos="5702077" algn="l"/>
                <a:tab pos="6058457" algn="l"/>
                <a:tab pos="6414837" algn="l"/>
                <a:tab pos="6771216" algn="l"/>
                <a:tab pos="7127595" algn="l"/>
              </a:tabLst>
              <a:defRPr/>
            </a:pPr>
            <a:r>
              <a:rPr lang="en-US" sz="1400" kern="0" dirty="0">
                <a:solidFill>
                  <a:srgbClr val="000000"/>
                </a:solidFill>
              </a:rPr>
              <a:t>Secure Gateway</a:t>
            </a:r>
          </a:p>
          <a:p>
            <a:pPr marL="133642" indent="-133642" algn="ctr" defTabSz="712761">
              <a:tabLst>
                <a:tab pos="0" algn="l"/>
                <a:tab pos="356381" algn="l"/>
                <a:tab pos="712761" algn="l"/>
                <a:tab pos="1069141" algn="l"/>
                <a:tab pos="1425518" algn="l"/>
                <a:tab pos="1781898" algn="l"/>
                <a:tab pos="2138279" algn="l"/>
                <a:tab pos="2494659" algn="l"/>
                <a:tab pos="2851039" algn="l"/>
                <a:tab pos="3207418" algn="l"/>
                <a:tab pos="3563798" algn="l"/>
                <a:tab pos="3920177" algn="l"/>
                <a:tab pos="4276556" algn="l"/>
                <a:tab pos="4632938" algn="l"/>
                <a:tab pos="4989317" algn="l"/>
                <a:tab pos="5345697" algn="l"/>
                <a:tab pos="5702077" algn="l"/>
                <a:tab pos="6058457" algn="l"/>
                <a:tab pos="6414837" algn="l"/>
                <a:tab pos="6771216" algn="l"/>
                <a:tab pos="7127595" algn="l"/>
              </a:tabLst>
              <a:defRPr/>
            </a:pPr>
            <a:r>
              <a:rPr lang="en-US" sz="1200" kern="0" dirty="0" err="1">
                <a:solidFill>
                  <a:srgbClr val="000000"/>
                </a:solidFill>
              </a:rPr>
              <a:t>ssh</a:t>
            </a:r>
            <a:r>
              <a:rPr lang="en-US" sz="1200" kern="0" dirty="0">
                <a:solidFill>
                  <a:srgbClr val="000000"/>
                </a:solidFill>
              </a:rPr>
              <a:t> tunnel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1" y="5672104"/>
            <a:ext cx="2848879" cy="505855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 dirty="0">
                <a:solidFill>
                  <a:srgbClr val="000000"/>
                </a:solidFill>
                <a:cs typeface="Arial"/>
              </a:rPr>
              <a:t>Apache Ranger</a:t>
            </a:r>
          </a:p>
          <a:p>
            <a:pPr marL="133642" lvl="1" indent="-133642" algn="ctr" defTabSz="712761">
              <a:defRPr/>
            </a:pPr>
            <a:r>
              <a:rPr lang="en-US" sz="1200" dirty="0">
                <a:solidFill>
                  <a:schemeClr val="tx2"/>
                </a:solidFill>
              </a:rPr>
              <a:t>Authorization &amp; Policies</a:t>
            </a:r>
          </a:p>
          <a:p>
            <a:pPr marL="133642" lvl="1" indent="-133642" algn="ctr" defTabSz="712761">
              <a:defRPr/>
            </a:pPr>
            <a:endParaRPr lang="en-US" sz="1400" kern="0" dirty="0">
              <a:solidFill>
                <a:srgbClr val="000000"/>
              </a:solidFill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564214" y="750876"/>
          <a:ext cx="4413244" cy="2481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32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3235">
                <a:tc>
                  <a:txBody>
                    <a:bodyPr/>
                    <a:lstStyle/>
                    <a:p>
                      <a:r>
                        <a:rPr lang="en-US" dirty="0"/>
                        <a:t>Watson</a:t>
                      </a:r>
                      <a:r>
                        <a:rPr lang="en-US" baseline="0" dirty="0"/>
                        <a:t> Data Platform </a:t>
                      </a:r>
                      <a:r>
                        <a:rPr lang="en-US" dirty="0"/>
                        <a:t>– CEDP 0.5</a:t>
                      </a:r>
                      <a:endParaRPr lang="en-US" baseline="0" dirty="0"/>
                    </a:p>
                    <a:p>
                      <a:r>
                        <a:rPr lang="en-US" baseline="0" dirty="0"/>
                        <a:t>Features</a:t>
                      </a:r>
                      <a:endParaRPr lang="en-US" dirty="0"/>
                    </a:p>
                  </a:txBody>
                  <a:tcPr>
                    <a:solidFill>
                      <a:srgbClr val="2771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6302">
                <a:tc>
                  <a:txBody>
                    <a:bodyPr/>
                    <a:lstStyle/>
                    <a:p>
                      <a:r>
                        <a:rPr lang="en-US" sz="1400" dirty="0"/>
                        <a:t>Enterprise-wide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CoEDL</a:t>
                      </a:r>
                      <a:r>
                        <a:rPr lang="en-US" sz="1400" baseline="0" dirty="0"/>
                        <a:t> datasets (e.g. Client 360)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6302">
                <a:tc>
                  <a:txBody>
                    <a:bodyPr/>
                    <a:lstStyle/>
                    <a:p>
                      <a:r>
                        <a:rPr lang="en-US" sz="1400" dirty="0"/>
                        <a:t>User and team sandboxes managed in </a:t>
                      </a:r>
                      <a:r>
                        <a:rPr lang="en-US" sz="1400" dirty="0" err="1"/>
                        <a:t>Bluemix</a:t>
                      </a:r>
                      <a:endParaRPr lang="en-US" sz="1400" dirty="0"/>
                    </a:p>
                  </a:txBody>
                  <a:tcPr>
                    <a:solidFill>
                      <a:srgbClr val="DEEC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6302">
                <a:tc>
                  <a:txBody>
                    <a:bodyPr/>
                    <a:lstStyle/>
                    <a:p>
                      <a:r>
                        <a:rPr lang="en-US" sz="1400" dirty="0"/>
                        <a:t>Advanced</a:t>
                      </a:r>
                      <a:r>
                        <a:rPr lang="en-US" sz="1400" baseline="0" dirty="0"/>
                        <a:t> analytics &amp; cognition in notebooks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6302">
                <a:tc>
                  <a:txBody>
                    <a:bodyPr/>
                    <a:lstStyle/>
                    <a:p>
                      <a:r>
                        <a:rPr lang="en-US" sz="1400" dirty="0"/>
                        <a:t>Cognitive services from </a:t>
                      </a:r>
                      <a:r>
                        <a:rPr lang="en-US" sz="1400" dirty="0" err="1"/>
                        <a:t>Bluemix</a:t>
                      </a:r>
                      <a:r>
                        <a:rPr lang="en-US" sz="1400" dirty="0"/>
                        <a:t> Watson</a:t>
                      </a:r>
                    </a:p>
                  </a:txBody>
                  <a:tcPr>
                    <a:solidFill>
                      <a:srgbClr val="DEEC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6302">
                <a:tc>
                  <a:txBody>
                    <a:bodyPr/>
                    <a:lstStyle/>
                    <a:p>
                      <a:r>
                        <a:rPr lang="en-US" sz="1400" dirty="0"/>
                        <a:t>Access</a:t>
                      </a:r>
                      <a:r>
                        <a:rPr lang="en-US" sz="1400" baseline="0" dirty="0"/>
                        <a:t> control policies mirrored from </a:t>
                      </a:r>
                      <a:r>
                        <a:rPr lang="en-US" sz="1400" baseline="0" dirty="0" err="1"/>
                        <a:t>CoEDL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6302">
                <a:tc>
                  <a:txBody>
                    <a:bodyPr/>
                    <a:lstStyle/>
                    <a:p>
                      <a:r>
                        <a:rPr lang="en-US" sz="1400" dirty="0"/>
                        <a:t>Best-of-breed IBM and open source technologies</a:t>
                      </a:r>
                    </a:p>
                  </a:txBody>
                  <a:tcPr>
                    <a:solidFill>
                      <a:srgbClr val="DEEC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50"/>
          <p:cNvSpPr>
            <a:spLocks noChangeArrowheads="1"/>
          </p:cNvSpPr>
          <p:nvPr/>
        </p:nvSpPr>
        <p:spPr bwMode="auto">
          <a:xfrm>
            <a:off x="8379812" y="1251728"/>
            <a:ext cx="1327069" cy="434436"/>
          </a:xfrm>
          <a:prstGeom prst="rect">
            <a:avLst/>
          </a:prstGeom>
          <a:gradFill rotWithShape="0">
            <a:gsLst>
              <a:gs pos="0">
                <a:srgbClr val="D7E4BD"/>
              </a:gs>
              <a:gs pos="100000">
                <a:srgbClr val="77933C"/>
              </a:gs>
            </a:gsLst>
            <a:lin ang="5400000" scaled="1"/>
          </a:gradFill>
          <a:ln w="9360" cap="sq">
            <a:solidFill>
              <a:srgbClr val="D8E3BF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lIns="70154" tIns="36481" rIns="70154" bIns="36481" anchor="ctr" anchorCtr="0"/>
          <a:lstStyle/>
          <a:p>
            <a:pPr marL="133642" indent="-133642" algn="ctr" defTabSz="712761">
              <a:tabLst>
                <a:tab pos="0" algn="l"/>
                <a:tab pos="356381" algn="l"/>
                <a:tab pos="712761" algn="l"/>
                <a:tab pos="1069141" algn="l"/>
                <a:tab pos="1425518" algn="l"/>
                <a:tab pos="1781898" algn="l"/>
                <a:tab pos="2138279" algn="l"/>
                <a:tab pos="2494659" algn="l"/>
                <a:tab pos="2851039" algn="l"/>
                <a:tab pos="3207418" algn="l"/>
                <a:tab pos="3563798" algn="l"/>
                <a:tab pos="3920177" algn="l"/>
                <a:tab pos="4276556" algn="l"/>
                <a:tab pos="4632938" algn="l"/>
                <a:tab pos="4989317" algn="l"/>
                <a:tab pos="5345697" algn="l"/>
                <a:tab pos="5702077" algn="l"/>
                <a:tab pos="6058457" algn="l"/>
                <a:tab pos="6414837" algn="l"/>
                <a:tab pos="6771216" algn="l"/>
                <a:tab pos="7127595" algn="l"/>
              </a:tabLst>
              <a:defRPr/>
            </a:pPr>
            <a:r>
              <a:rPr lang="en-US" sz="1400" kern="0" dirty="0">
                <a:solidFill>
                  <a:srgbClr val="000000"/>
                </a:solidFill>
              </a:rPr>
              <a:t> External Data</a:t>
            </a:r>
          </a:p>
          <a:p>
            <a:pPr marL="133642" indent="-133642" algn="ctr" defTabSz="712761">
              <a:tabLst>
                <a:tab pos="0" algn="l"/>
                <a:tab pos="356381" algn="l"/>
                <a:tab pos="712761" algn="l"/>
                <a:tab pos="1069141" algn="l"/>
                <a:tab pos="1425518" algn="l"/>
                <a:tab pos="1781898" algn="l"/>
                <a:tab pos="2138279" algn="l"/>
                <a:tab pos="2494659" algn="l"/>
                <a:tab pos="2851039" algn="l"/>
                <a:tab pos="3207418" algn="l"/>
                <a:tab pos="3563798" algn="l"/>
                <a:tab pos="3920177" algn="l"/>
                <a:tab pos="4276556" algn="l"/>
                <a:tab pos="4632938" algn="l"/>
                <a:tab pos="4989317" algn="l"/>
                <a:tab pos="5345697" algn="l"/>
                <a:tab pos="5702077" algn="l"/>
                <a:tab pos="6058457" algn="l"/>
                <a:tab pos="6414837" algn="l"/>
                <a:tab pos="6771216" algn="l"/>
                <a:tab pos="7127595" algn="l"/>
              </a:tabLst>
              <a:defRPr/>
            </a:pPr>
            <a:r>
              <a:rPr lang="en-US" sz="1400" kern="0" dirty="0">
                <a:solidFill>
                  <a:srgbClr val="000000"/>
                </a:solidFill>
              </a:rPr>
              <a:t>Sources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9313" y="3562613"/>
            <a:ext cx="2104748" cy="532717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 dirty="0" err="1">
                <a:solidFill>
                  <a:srgbClr val="000000"/>
                </a:solidFill>
                <a:cs typeface="Arial"/>
              </a:rPr>
              <a:t>Bluemix</a:t>
            </a:r>
            <a:r>
              <a:rPr lang="en-US" sz="1400" kern="0" dirty="0">
                <a:solidFill>
                  <a:srgbClr val="000000"/>
                </a:solidFill>
                <a:cs typeface="Arial"/>
              </a:rPr>
              <a:t> Data Connect</a:t>
            </a:r>
          </a:p>
          <a:p>
            <a:pPr marL="133642" lvl="1" indent="-133642" algn="ctr" defTabSz="712761">
              <a:defRPr/>
            </a:pPr>
            <a:r>
              <a:rPr lang="en-US" sz="1400" dirty="0">
                <a:solidFill>
                  <a:schemeClr val="tx2"/>
                </a:solidFill>
              </a:rPr>
              <a:t>Database connector</a:t>
            </a:r>
            <a:endParaRPr lang="en-US" sz="1400" kern="0" dirty="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289572" y="4403370"/>
            <a:ext cx="2425428" cy="1828800"/>
            <a:chOff x="1687657" y="4587695"/>
            <a:chExt cx="2425428" cy="1828800"/>
          </a:xfrm>
        </p:grpSpPr>
        <p:sp>
          <p:nvSpPr>
            <p:cNvPr id="20" name="Rectangle 19"/>
            <p:cNvSpPr/>
            <p:nvPr/>
          </p:nvSpPr>
          <p:spPr>
            <a:xfrm>
              <a:off x="1687657" y="4587695"/>
              <a:ext cx="2425428" cy="324263"/>
            </a:xfrm>
            <a:prstGeom prst="rect">
              <a:avLst/>
            </a:prstGeom>
            <a:solidFill>
              <a:srgbClr val="27718A"/>
            </a:solidFill>
            <a:ln w="9525" cap="flat" cmpd="sng" algn="ctr">
              <a:solidFill>
                <a:srgbClr val="38B5E8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defTabSz="712761"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"/>
                  <a:cs typeface="Arial"/>
                </a:rPr>
                <a:t>WDP Projects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87657" y="4911959"/>
              <a:ext cx="2425428" cy="1504536"/>
            </a:xfrm>
            <a:prstGeom prst="rect">
              <a:avLst/>
            </a:prstGeom>
            <a:gradFill rotWithShape="1">
              <a:gsLst>
                <a:gs pos="0">
                  <a:srgbClr val="4BACC6">
                    <a:lumMod val="75000"/>
                  </a:srgbClr>
                </a:gs>
                <a:gs pos="100000">
                  <a:srgbClr val="4BACC6">
                    <a:lumMod val="40000"/>
                    <a:lumOff val="6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lumMod val="60000"/>
                  <a:lumOff val="40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marL="133642" lvl="1" indent="-133642" defTabSz="712761">
                <a:defRPr/>
              </a:pPr>
              <a:endParaRPr lang="en-US" sz="700" kern="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50"/>
            <p:cNvSpPr>
              <a:spLocks noChangeArrowheads="1"/>
            </p:cNvSpPr>
            <p:nvPr/>
          </p:nvSpPr>
          <p:spPr bwMode="auto">
            <a:xfrm>
              <a:off x="1867055" y="5039647"/>
              <a:ext cx="2057400" cy="434436"/>
            </a:xfrm>
            <a:prstGeom prst="rect">
              <a:avLst/>
            </a:prstGeom>
            <a:gradFill rotWithShape="0">
              <a:gsLst>
                <a:gs pos="0">
                  <a:srgbClr val="D7E4BD"/>
                </a:gs>
                <a:gs pos="100000">
                  <a:srgbClr val="77933C"/>
                </a:gs>
              </a:gsLst>
              <a:lin ang="5400000" scaled="1"/>
            </a:gradFill>
            <a:ln w="9360" cap="sq">
              <a:solidFill>
                <a:srgbClr val="D8E3BF"/>
              </a:solidFill>
              <a:miter lim="800000"/>
              <a:headEnd/>
              <a:tailEnd/>
            </a:ln>
            <a:effectLst>
              <a:outerShdw blurRad="63500" dist="23040" dir="5400000" algn="ctr" rotWithShape="0">
                <a:srgbClr val="000000">
                  <a:alpha val="35036"/>
                </a:srgbClr>
              </a:outerShdw>
            </a:effectLst>
          </p:spPr>
          <p:txBody>
            <a:bodyPr lIns="70154" tIns="36481" rIns="70154" bIns="36481" anchor="ctr" anchorCtr="0"/>
            <a:lstStyle/>
            <a:p>
              <a:pPr marL="133642" indent="-133642" algn="ctr" defTabSz="712761">
                <a:tabLst>
                  <a:tab pos="0" algn="l"/>
                  <a:tab pos="356381" algn="l"/>
                  <a:tab pos="712761" algn="l"/>
                  <a:tab pos="1069141" algn="l"/>
                  <a:tab pos="1425518" algn="l"/>
                  <a:tab pos="1781898" algn="l"/>
                  <a:tab pos="2138279" algn="l"/>
                  <a:tab pos="2494659" algn="l"/>
                  <a:tab pos="2851039" algn="l"/>
                  <a:tab pos="3207418" algn="l"/>
                  <a:tab pos="3563798" algn="l"/>
                  <a:tab pos="3920177" algn="l"/>
                  <a:tab pos="4276556" algn="l"/>
                  <a:tab pos="4632938" algn="l"/>
                  <a:tab pos="4989317" algn="l"/>
                  <a:tab pos="5345697" algn="l"/>
                  <a:tab pos="5702077" algn="l"/>
                  <a:tab pos="6058457" algn="l"/>
                  <a:tab pos="6414837" algn="l"/>
                  <a:tab pos="6771216" algn="l"/>
                  <a:tab pos="7127595" algn="l"/>
                </a:tabLst>
                <a:defRPr/>
              </a:pPr>
              <a:r>
                <a:rPr lang="en-US" sz="1400" kern="0" dirty="0">
                  <a:solidFill>
                    <a:srgbClr val="000000"/>
                  </a:solidFill>
                </a:rPr>
                <a:t>Notebook Code</a:t>
              </a:r>
            </a:p>
            <a:p>
              <a:pPr marL="133642" indent="-133642" algn="ctr" defTabSz="712761">
                <a:tabLst>
                  <a:tab pos="0" algn="l"/>
                  <a:tab pos="356381" algn="l"/>
                  <a:tab pos="712761" algn="l"/>
                  <a:tab pos="1069141" algn="l"/>
                  <a:tab pos="1425518" algn="l"/>
                  <a:tab pos="1781898" algn="l"/>
                  <a:tab pos="2138279" algn="l"/>
                  <a:tab pos="2494659" algn="l"/>
                  <a:tab pos="2851039" algn="l"/>
                  <a:tab pos="3207418" algn="l"/>
                  <a:tab pos="3563798" algn="l"/>
                  <a:tab pos="3920177" algn="l"/>
                  <a:tab pos="4276556" algn="l"/>
                  <a:tab pos="4632938" algn="l"/>
                  <a:tab pos="4989317" algn="l"/>
                  <a:tab pos="5345697" algn="l"/>
                  <a:tab pos="5702077" algn="l"/>
                  <a:tab pos="6058457" algn="l"/>
                  <a:tab pos="6414837" algn="l"/>
                  <a:tab pos="6771216" algn="l"/>
                  <a:tab pos="7127595" algn="l"/>
                </a:tabLst>
                <a:defRPr/>
              </a:pPr>
              <a:r>
                <a:rPr lang="en-US" sz="1200" dirty="0">
                  <a:solidFill>
                    <a:schemeClr val="tx2"/>
                  </a:solidFill>
                </a:rPr>
                <a:t>Scala, R, Python (+ Spark)</a:t>
              </a:r>
              <a:endParaRPr lang="en-US" sz="1200" kern="0" dirty="0">
                <a:solidFill>
                  <a:srgbClr val="000000"/>
                </a:solidFill>
              </a:endParaRPr>
            </a:p>
          </p:txBody>
        </p:sp>
        <p:sp>
          <p:nvSpPr>
            <p:cNvPr id="23" name="Can 22"/>
            <p:cNvSpPr>
              <a:spLocks/>
            </p:cNvSpPr>
            <p:nvPr/>
          </p:nvSpPr>
          <p:spPr>
            <a:xfrm>
              <a:off x="1867055" y="5533001"/>
              <a:ext cx="2057399" cy="765498"/>
            </a:xfrm>
            <a:prstGeom prst="can">
              <a:avLst>
                <a:gd name="adj" fmla="val 24884"/>
              </a:avLst>
            </a:prstGeom>
            <a:gradFill rotWithShape="1">
              <a:gsLst>
                <a:gs pos="0">
                  <a:srgbClr val="2F8BA1"/>
                </a:gs>
                <a:gs pos="100000">
                  <a:srgbClr val="B7DFE9"/>
                </a:gs>
              </a:gsLst>
              <a:lin ang="16200000" scaled="0"/>
            </a:gradFill>
            <a:ln w="9525" cap="flat" cmpd="sng" algn="ctr">
              <a:solidFill>
                <a:srgbClr val="93CDDE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71274" tIns="35638" rIns="71274" bIns="35638"/>
            <a:lstStyle/>
            <a:p>
              <a:pPr algn="ctr">
                <a:defRPr/>
              </a:pPr>
              <a:r>
                <a:rPr lang="en-US" sz="1400" dirty="0">
                  <a:solidFill>
                    <a:schemeClr val="tx2"/>
                  </a:solidFill>
                </a:rPr>
                <a:t>Data Assets Sandbox</a:t>
              </a:r>
            </a:p>
            <a:p>
              <a:pPr algn="ctr">
                <a:defRPr/>
              </a:pPr>
              <a:r>
                <a:rPr lang="en-US" sz="1000" dirty="0">
                  <a:solidFill>
                    <a:schemeClr val="tx2"/>
                  </a:solidFill>
                </a:rPr>
                <a:t>Datasets from the Watson </a:t>
              </a:r>
              <a:r>
                <a:rPr lang="en-US" sz="1000">
                  <a:solidFill>
                    <a:schemeClr val="tx2"/>
                  </a:solidFill>
                </a:rPr>
                <a:t>Data Lake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684128" y="4522086"/>
            <a:ext cx="1410702" cy="1706209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 dirty="0" err="1">
                <a:solidFill>
                  <a:srgbClr val="000000"/>
                </a:solidFill>
                <a:cs typeface="Arial"/>
              </a:rPr>
              <a:t>Bluemix</a:t>
            </a:r>
            <a:endParaRPr lang="en-US" sz="1400" kern="0" dirty="0">
              <a:solidFill>
                <a:srgbClr val="000000"/>
              </a:solidFill>
              <a:cs typeface="Arial"/>
            </a:endParaRPr>
          </a:p>
          <a:p>
            <a:pPr marL="285750" lvl="1" indent="-200025" defTabSz="712761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sz="1200" dirty="0">
                <a:solidFill>
                  <a:schemeClr val="tx2"/>
                </a:solidFill>
              </a:rPr>
              <a:t>Watson</a:t>
            </a:r>
          </a:p>
          <a:p>
            <a:pPr marL="285750" lvl="1" indent="-200025" defTabSz="712761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sz="1200" dirty="0">
                <a:solidFill>
                  <a:schemeClr val="tx2"/>
                </a:solidFill>
              </a:rPr>
              <a:t>Data analytics</a:t>
            </a:r>
          </a:p>
          <a:p>
            <a:pPr marL="285750" lvl="1" indent="-200025" defTabSz="712761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sz="1200" dirty="0">
                <a:solidFill>
                  <a:schemeClr val="tx2"/>
                </a:solidFill>
              </a:rPr>
              <a:t>VMs</a:t>
            </a:r>
          </a:p>
          <a:p>
            <a:pPr marL="285750" lvl="1" indent="-200025" defTabSz="712761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sz="1200" kern="0" dirty="0">
                <a:solidFill>
                  <a:schemeClr val="tx2"/>
                </a:solidFill>
                <a:cs typeface="Arial"/>
              </a:rPr>
              <a:t>Containers</a:t>
            </a:r>
          </a:p>
          <a:p>
            <a:pPr marL="285750" lvl="1" indent="-200025" defTabSz="712761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sz="1200" kern="0" dirty="0">
                <a:solidFill>
                  <a:schemeClr val="tx2"/>
                </a:solidFill>
                <a:cs typeface="Arial"/>
              </a:rPr>
              <a:t>Runtimes</a:t>
            </a:r>
            <a:endParaRPr lang="en-US" sz="1200" kern="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943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76200"/>
            <a:ext cx="11445240" cy="565942"/>
          </a:xfrm>
        </p:spPr>
        <p:txBody>
          <a:bodyPr/>
          <a:lstStyle/>
          <a:p>
            <a:r>
              <a:rPr lang="en-US" dirty="0"/>
              <a:t>Cognition as a Service (</a:t>
            </a:r>
            <a:r>
              <a:rPr lang="en-US" dirty="0" err="1"/>
              <a:t>CaaS</a:t>
            </a:r>
            <a:r>
              <a:rPr lang="en-US" dirty="0"/>
              <a:t>) in CEDP v0.5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760199" y="3501184"/>
            <a:ext cx="4393200" cy="2780451"/>
          </a:xfrm>
          <a:prstGeom prst="rect">
            <a:avLst/>
          </a:prstGeom>
          <a:gradFill rotWithShape="1">
            <a:gsLst>
              <a:gs pos="0">
                <a:srgbClr val="802628"/>
              </a:gs>
              <a:gs pos="100000">
                <a:srgbClr val="C0504D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D9969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>
              <a:buClrTx/>
              <a:buSzTx/>
              <a:buFontTx/>
              <a:buNone/>
            </a:pPr>
            <a:endParaRPr lang="en-US" sz="500" b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3760199" y="6281635"/>
            <a:ext cx="4393200" cy="271565"/>
          </a:xfrm>
          <a:prstGeom prst="rect">
            <a:avLst/>
          </a:prstGeom>
          <a:solidFill>
            <a:srgbClr val="802628"/>
          </a:solidFill>
          <a:ln w="9525">
            <a:solidFill>
              <a:srgbClr val="D66C01"/>
            </a:solidFill>
            <a:round/>
            <a:headEnd/>
            <a:tailEnd/>
          </a:ln>
        </p:spPr>
        <p:txBody>
          <a:bodyPr lIns="71274" tIns="35638" rIns="71274" bIns="35638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Enterprise Dat</a:t>
            </a:r>
            <a:r>
              <a:rPr lang="en-US" sz="1400" dirty="0">
                <a:solidFill>
                  <a:srgbClr val="FFFFFF"/>
                </a:solidFill>
              </a:rPr>
              <a:t>a Lake </a:t>
            </a:r>
            <a:r>
              <a:rPr lang="mr-IN" sz="1400" dirty="0">
                <a:solidFill>
                  <a:srgbClr val="FFFFFF"/>
                </a:solidFill>
              </a:rPr>
              <a:t>–</a:t>
            </a:r>
            <a:r>
              <a:rPr lang="en-US" sz="1400" dirty="0">
                <a:solidFill>
                  <a:srgbClr val="FFFFFF"/>
                </a:solidFill>
              </a:rPr>
              <a:t> Zurich Deployment 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89088" y="4789522"/>
            <a:ext cx="2016000" cy="501530"/>
          </a:xfrm>
          <a:prstGeom prst="rect">
            <a:avLst/>
          </a:prstGeom>
          <a:gradFill rotWithShape="1">
            <a:gsLst>
              <a:gs pos="0">
                <a:srgbClr val="802628"/>
              </a:gs>
              <a:gs pos="100000">
                <a:srgbClr val="C0504D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D9969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 anchor="ctr" anchorCtr="0"/>
          <a:lstStyle/>
          <a:p>
            <a:pPr algn="ctr">
              <a:buClrTx/>
            </a:pPr>
            <a:r>
              <a:rPr lang="en-US" sz="1400" dirty="0">
                <a:solidFill>
                  <a:srgbClr val="000000"/>
                </a:solidFill>
              </a:rPr>
              <a:t>Spark</a:t>
            </a:r>
          </a:p>
        </p:txBody>
      </p:sp>
      <p:sp>
        <p:nvSpPr>
          <p:cNvPr id="45" name="Can 44"/>
          <p:cNvSpPr>
            <a:spLocks/>
          </p:cNvSpPr>
          <p:nvPr/>
        </p:nvSpPr>
        <p:spPr>
          <a:xfrm>
            <a:off x="6188520" y="5437384"/>
            <a:ext cx="1800000" cy="750335"/>
          </a:xfrm>
          <a:prstGeom prst="can">
            <a:avLst>
              <a:gd name="adj" fmla="val 23778"/>
            </a:avLst>
          </a:prstGeom>
          <a:gradFill rotWithShape="1">
            <a:gsLst>
              <a:gs pos="0">
                <a:srgbClr val="C0504D">
                  <a:lumMod val="60000"/>
                  <a:lumOff val="40000"/>
                </a:srgb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algn="ctr">
              <a:defRPr/>
            </a:pPr>
            <a:r>
              <a:rPr lang="en-US" sz="1400" dirty="0">
                <a:solidFill>
                  <a:schemeClr val="tx2"/>
                </a:solidFill>
              </a:rPr>
              <a:t>Data</a:t>
            </a:r>
          </a:p>
          <a:p>
            <a:pPr algn="ctr">
              <a:defRPr/>
            </a:pPr>
            <a:r>
              <a:rPr lang="en-US" sz="1000" b="0" dirty="0">
                <a:solidFill>
                  <a:schemeClr val="tx2"/>
                </a:solidFill>
              </a:rPr>
              <a:t>(e.g. Customer Info, D&amp;B, News, etc.)</a:t>
            </a:r>
          </a:p>
        </p:txBody>
      </p:sp>
      <p:sp>
        <p:nvSpPr>
          <p:cNvPr id="46" name="Can 45"/>
          <p:cNvSpPr>
            <a:spLocks/>
          </p:cNvSpPr>
          <p:nvPr/>
        </p:nvSpPr>
        <p:spPr>
          <a:xfrm>
            <a:off x="6188520" y="4724400"/>
            <a:ext cx="1800000" cy="654988"/>
          </a:xfrm>
          <a:prstGeom prst="can">
            <a:avLst>
              <a:gd name="adj" fmla="val 23778"/>
            </a:avLst>
          </a:prstGeom>
          <a:gradFill rotWithShape="1">
            <a:gsLst>
              <a:gs pos="0">
                <a:srgbClr val="C0504D">
                  <a:lumMod val="60000"/>
                  <a:lumOff val="40000"/>
                </a:srgbClr>
              </a:gs>
              <a:gs pos="100000">
                <a:srgbClr val="C0504D">
                  <a:lumMod val="20000"/>
                  <a:lumOff val="80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algn="ctr">
              <a:defRPr/>
            </a:pPr>
            <a:r>
              <a:rPr lang="en-US" sz="1400" dirty="0">
                <a:solidFill>
                  <a:schemeClr val="tx2"/>
                </a:solidFill>
              </a:rPr>
              <a:t>Enrichments</a:t>
            </a:r>
          </a:p>
          <a:p>
            <a:pPr algn="ctr">
              <a:defRPr/>
            </a:pPr>
            <a:r>
              <a:rPr lang="en-US" sz="1000" b="0" dirty="0">
                <a:solidFill>
                  <a:schemeClr val="tx2"/>
                </a:solidFill>
              </a:rPr>
              <a:t>(e.g. Annotations, Entities)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95799" y="3598499"/>
            <a:ext cx="2971800" cy="1049701"/>
          </a:xfrm>
          <a:prstGeom prst="rect">
            <a:avLst/>
          </a:prstGeom>
          <a:gradFill rotWithShape="1">
            <a:gsLst>
              <a:gs pos="0">
                <a:srgbClr val="802628"/>
              </a:gs>
              <a:gs pos="100000">
                <a:srgbClr val="C0504D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D9969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 anchor="b" anchorCtr="0"/>
          <a:lstStyle/>
          <a:p>
            <a:pPr algn="ctr">
              <a:buClrTx/>
            </a:pPr>
            <a:r>
              <a:rPr lang="en-US" sz="1400" dirty="0">
                <a:solidFill>
                  <a:srgbClr val="000000"/>
                </a:solidFill>
              </a:rPr>
              <a:t>Sandboxes</a:t>
            </a:r>
          </a:p>
          <a:p>
            <a:pPr algn="ctr"/>
            <a:r>
              <a:rPr lang="en-US" sz="1200" b="0" dirty="0">
                <a:solidFill>
                  <a:schemeClr val="tx2"/>
                </a:solidFill>
              </a:rPr>
              <a:t>(BigSQL, HDFS)</a:t>
            </a:r>
          </a:p>
          <a:p>
            <a:pPr algn="ctr">
              <a:buClrTx/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648199" y="3657617"/>
            <a:ext cx="613568" cy="392078"/>
          </a:xfrm>
          <a:prstGeom prst="rect">
            <a:avLst/>
          </a:prstGeom>
          <a:gradFill rotWithShape="1">
            <a:gsLst>
              <a:gs pos="0">
                <a:srgbClr val="802628"/>
              </a:gs>
              <a:gs pos="100000">
                <a:srgbClr val="C0504D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D9969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 anchor="ctr" anchorCtr="0"/>
          <a:lstStyle/>
          <a:p>
            <a:pPr algn="ctr">
              <a:buClrTx/>
            </a:pPr>
            <a:r>
              <a:rPr lang="en-US" sz="1400" dirty="0">
                <a:solidFill>
                  <a:srgbClr val="000000"/>
                </a:solidFill>
              </a:rPr>
              <a:t>SB</a:t>
            </a:r>
            <a:r>
              <a:rPr lang="en-US" sz="1400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351209" y="3657617"/>
            <a:ext cx="613568" cy="392078"/>
          </a:xfrm>
          <a:prstGeom prst="rect">
            <a:avLst/>
          </a:prstGeom>
          <a:gradFill rotWithShape="1">
            <a:gsLst>
              <a:gs pos="0">
                <a:srgbClr val="802628"/>
              </a:gs>
              <a:gs pos="100000">
                <a:srgbClr val="C0504D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D9969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 anchor="ctr" anchorCtr="0"/>
          <a:lstStyle/>
          <a:p>
            <a:pPr algn="ctr">
              <a:buClrTx/>
            </a:pPr>
            <a:r>
              <a:rPr lang="en-US" sz="1400" dirty="0">
                <a:solidFill>
                  <a:srgbClr val="000000"/>
                </a:solidFill>
              </a:rPr>
              <a:t>SB</a:t>
            </a:r>
            <a:r>
              <a:rPr lang="en-US" sz="1400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695100" y="3657617"/>
            <a:ext cx="613568" cy="392078"/>
          </a:xfrm>
          <a:prstGeom prst="rect">
            <a:avLst/>
          </a:prstGeom>
          <a:gradFill rotWithShape="1">
            <a:gsLst>
              <a:gs pos="0">
                <a:srgbClr val="802628"/>
              </a:gs>
              <a:gs pos="100000">
                <a:srgbClr val="C0504D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D9969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 anchor="ctr" anchorCtr="0"/>
          <a:lstStyle/>
          <a:p>
            <a:pPr algn="ctr">
              <a:buClrTx/>
            </a:pPr>
            <a:r>
              <a:rPr lang="en-US" sz="1400" dirty="0">
                <a:solidFill>
                  <a:srgbClr val="000000"/>
                </a:solidFill>
              </a:rPr>
              <a:t>SB</a:t>
            </a:r>
            <a:r>
              <a:rPr lang="en-US" sz="1400" baseline="-25000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 bwMode="auto">
          <a:xfrm>
            <a:off x="5943599" y="3551097"/>
            <a:ext cx="798229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algn="ctr">
              <a:defRPr/>
            </a:pPr>
            <a:r>
              <a:rPr lang="mr-IN" sz="3600" b="0" kern="0" dirty="0"/>
              <a:t>…</a:t>
            </a:r>
            <a:endParaRPr lang="en-US" sz="3600" b="0" kern="0" dirty="0"/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4495084" y="5140202"/>
            <a:ext cx="798229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algn="ctr">
              <a:defRPr/>
            </a:pPr>
            <a:r>
              <a:rPr lang="mr-IN" sz="3600" b="0" kern="0" dirty="0"/>
              <a:t>…</a:t>
            </a:r>
            <a:endParaRPr lang="en-US" sz="3600" b="0" kern="0" dirty="0"/>
          </a:p>
        </p:txBody>
      </p:sp>
      <p:sp>
        <p:nvSpPr>
          <p:cNvPr id="53" name="Rectangle 52"/>
          <p:cNvSpPr/>
          <p:nvPr/>
        </p:nvSpPr>
        <p:spPr>
          <a:xfrm>
            <a:off x="3886199" y="5683130"/>
            <a:ext cx="2016000" cy="500148"/>
          </a:xfrm>
          <a:prstGeom prst="rect">
            <a:avLst/>
          </a:prstGeom>
          <a:gradFill rotWithShape="1">
            <a:gsLst>
              <a:gs pos="0">
                <a:srgbClr val="802628"/>
              </a:gs>
              <a:gs pos="100000">
                <a:srgbClr val="C0504D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D9969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 anchor="ctr" anchorCtr="0"/>
          <a:lstStyle/>
          <a:p>
            <a:pPr algn="ctr">
              <a:buClrTx/>
            </a:pPr>
            <a:r>
              <a:rPr lang="en-US" sz="1400" dirty="0">
                <a:solidFill>
                  <a:srgbClr val="000000"/>
                </a:solidFill>
              </a:rPr>
              <a:t>Kafka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841771" y="2190338"/>
            <a:ext cx="2425428" cy="296249"/>
          </a:xfrm>
          <a:prstGeom prst="rect">
            <a:avLst/>
          </a:prstGeom>
          <a:solidFill>
            <a:srgbClr val="27718A"/>
          </a:solidFill>
          <a:ln w="9525" cap="flat" cmpd="sng" algn="ctr">
            <a:solidFill>
              <a:srgbClr val="38B5E8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defTabSz="712761">
              <a:defRPr/>
            </a:pP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BACC (or SPSS Client)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841771" y="2486587"/>
            <a:ext cx="2425428" cy="942413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defTabSz="712761">
              <a:defRPr/>
            </a:pPr>
            <a:endParaRPr lang="en-US" sz="7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21169" y="2590801"/>
            <a:ext cx="2057400" cy="701130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>
                <a:solidFill>
                  <a:srgbClr val="000000"/>
                </a:solidFill>
                <a:cs typeface="Arial"/>
              </a:rPr>
              <a:t>SPSS Modeler</a:t>
            </a:r>
            <a:endParaRPr lang="en-US" sz="1400" kern="0" dirty="0">
              <a:solidFill>
                <a:srgbClr val="000000"/>
              </a:solidFill>
              <a:cs typeface="Arial"/>
            </a:endParaRPr>
          </a:p>
          <a:p>
            <a:pPr marL="133642" lvl="1" indent="-133642" algn="ctr" defTabSz="712761">
              <a:defRPr/>
            </a:pPr>
            <a:r>
              <a:rPr lang="en-US" sz="1200" b="0" dirty="0">
                <a:solidFill>
                  <a:schemeClr val="tx2"/>
                </a:solidFill>
              </a:rPr>
              <a:t>(e.g. neural nets,</a:t>
            </a:r>
          </a:p>
          <a:p>
            <a:pPr marL="133642" lvl="1" indent="-133642" algn="ctr" defTabSz="712761">
              <a:defRPr/>
            </a:pPr>
            <a:r>
              <a:rPr lang="en-US" sz="1200" b="0" dirty="0">
                <a:solidFill>
                  <a:schemeClr val="tx2"/>
                </a:solidFill>
              </a:rPr>
              <a:t>regression models)</a:t>
            </a:r>
          </a:p>
          <a:p>
            <a:pPr marL="133642" lvl="1" indent="-133642" algn="ctr" defTabSz="712761">
              <a:defRPr/>
            </a:pPr>
            <a:endParaRPr lang="en-US" sz="1400" kern="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00599" y="1295399"/>
            <a:ext cx="2425428" cy="324263"/>
          </a:xfrm>
          <a:prstGeom prst="rect">
            <a:avLst/>
          </a:prstGeom>
          <a:solidFill>
            <a:srgbClr val="27718A"/>
          </a:solidFill>
          <a:ln w="9525" cap="flat" cmpd="sng" algn="ctr">
            <a:solidFill>
              <a:srgbClr val="38B5E8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defTabSz="712761">
              <a:defRPr/>
            </a:pP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BlueCloud (Softlayer)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800599" y="1619663"/>
            <a:ext cx="2425428" cy="1504536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defTabSz="712761">
              <a:defRPr/>
            </a:pPr>
            <a:endParaRPr lang="en-US" sz="7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979997" y="2285999"/>
            <a:ext cx="2057400" cy="701130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 dirty="0">
                <a:solidFill>
                  <a:srgbClr val="000000"/>
                </a:solidFill>
                <a:cs typeface="Arial"/>
              </a:rPr>
              <a:t>WEX</a:t>
            </a:r>
          </a:p>
          <a:p>
            <a:pPr marL="133642" lvl="1" indent="-133642" algn="ctr" defTabSz="712761">
              <a:defRPr/>
            </a:pPr>
            <a:r>
              <a:rPr lang="en-US" sz="1200" b="0" dirty="0">
                <a:solidFill>
                  <a:schemeClr val="tx2"/>
                </a:solidFill>
              </a:rPr>
              <a:t>(e.g. document ingestion, annotation</a:t>
            </a:r>
            <a:r>
              <a:rPr lang="en-US" sz="1400" dirty="0">
                <a:solidFill>
                  <a:schemeClr val="tx2"/>
                </a:solidFill>
              </a:rPr>
              <a:t>*</a:t>
            </a:r>
            <a:r>
              <a:rPr lang="en-US" sz="1200" b="0" dirty="0">
                <a:solidFill>
                  <a:schemeClr val="tx2"/>
                </a:solidFill>
              </a:rPr>
              <a:t>, search)</a:t>
            </a:r>
          </a:p>
          <a:p>
            <a:pPr marL="133642" lvl="1" indent="-133642" algn="ctr" defTabSz="712761">
              <a:defRPr/>
            </a:pPr>
            <a:endParaRPr lang="en-US" sz="1400" kern="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696199" y="1295399"/>
            <a:ext cx="2425428" cy="324263"/>
          </a:xfrm>
          <a:prstGeom prst="rect">
            <a:avLst/>
          </a:prstGeom>
          <a:solidFill>
            <a:srgbClr val="27718A"/>
          </a:solidFill>
          <a:ln w="9525" cap="flat" cmpd="sng" algn="ctr">
            <a:solidFill>
              <a:srgbClr val="38B5E8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defTabSz="712761">
              <a:defRPr/>
            </a:pP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Watson Data Platform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696199" y="1619663"/>
            <a:ext cx="2425428" cy="971137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defTabSz="712761">
              <a:defRPr/>
            </a:pPr>
            <a:endParaRPr lang="en-US" sz="7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75597" y="1737270"/>
            <a:ext cx="2057400" cy="320129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 dirty="0">
                <a:solidFill>
                  <a:srgbClr val="000000"/>
                </a:solidFill>
                <a:cs typeface="Arial"/>
              </a:rPr>
              <a:t>Notebook Analytics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884604" y="2133599"/>
            <a:ext cx="2057400" cy="320129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 dirty="0">
                <a:solidFill>
                  <a:srgbClr val="000000"/>
                </a:solidFill>
                <a:cs typeface="Arial"/>
              </a:rPr>
              <a:t>Custom R, Python, </a:t>
            </a:r>
            <a:r>
              <a:rPr lang="mr-IN" sz="1400" kern="0" dirty="0">
                <a:solidFill>
                  <a:srgbClr val="000000"/>
                </a:solidFill>
                <a:cs typeface="Arial"/>
              </a:rPr>
              <a:t>…</a:t>
            </a:r>
            <a:endParaRPr lang="en-US" sz="1400" kern="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4" name="Rectangle 50"/>
          <p:cNvSpPr>
            <a:spLocks noChangeArrowheads="1"/>
          </p:cNvSpPr>
          <p:nvPr/>
        </p:nvSpPr>
        <p:spPr bwMode="auto">
          <a:xfrm>
            <a:off x="4979997" y="1747351"/>
            <a:ext cx="2057400" cy="434436"/>
          </a:xfrm>
          <a:prstGeom prst="rect">
            <a:avLst/>
          </a:prstGeom>
          <a:gradFill rotWithShape="0">
            <a:gsLst>
              <a:gs pos="0">
                <a:srgbClr val="D7E4BD"/>
              </a:gs>
              <a:gs pos="100000">
                <a:srgbClr val="77933C"/>
              </a:gs>
            </a:gsLst>
            <a:lin ang="5400000" scaled="1"/>
          </a:gra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blurRad="63500" dist="23040" dir="5400000" algn="ctr" rotWithShape="0">
              <a:srgbClr val="000000">
                <a:alpha val="35036"/>
              </a:srgbClr>
            </a:outerShdw>
          </a:effectLst>
        </p:spPr>
        <p:txBody>
          <a:bodyPr lIns="70154" tIns="36481" rIns="70154" bIns="36481" anchor="ctr" anchorCtr="0"/>
          <a:lstStyle/>
          <a:p>
            <a:pPr marL="133642" indent="-133642" algn="ctr" defTabSz="712761">
              <a:tabLst>
                <a:tab pos="0" algn="l"/>
                <a:tab pos="356381" algn="l"/>
                <a:tab pos="712761" algn="l"/>
                <a:tab pos="1069141" algn="l"/>
                <a:tab pos="1425518" algn="l"/>
                <a:tab pos="1781898" algn="l"/>
                <a:tab pos="2138279" algn="l"/>
                <a:tab pos="2494659" algn="l"/>
                <a:tab pos="2851039" algn="l"/>
                <a:tab pos="3207418" algn="l"/>
                <a:tab pos="3563798" algn="l"/>
                <a:tab pos="3920177" algn="l"/>
                <a:tab pos="4276556" algn="l"/>
                <a:tab pos="4632938" algn="l"/>
                <a:tab pos="4989317" algn="l"/>
                <a:tab pos="5345697" algn="l"/>
                <a:tab pos="5702077" algn="l"/>
                <a:tab pos="6058457" algn="l"/>
                <a:tab pos="6414837" algn="l"/>
                <a:tab pos="6771216" algn="l"/>
                <a:tab pos="7127595" algn="l"/>
              </a:tabLst>
              <a:defRPr/>
            </a:pPr>
            <a:r>
              <a:rPr lang="en-US" sz="1400" kern="0" dirty="0">
                <a:solidFill>
                  <a:srgbClr val="000000"/>
                </a:solidFill>
              </a:rPr>
              <a:t>Cognitive Solution App &amp; UX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 flipV="1">
            <a:off x="5657993" y="3124199"/>
            <a:ext cx="355320" cy="533418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7308668" y="2590800"/>
            <a:ext cx="1600245" cy="126285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68" name="Curved Connector 67"/>
          <p:cNvCxnSpPr/>
          <p:nvPr/>
        </p:nvCxnSpPr>
        <p:spPr bwMode="auto">
          <a:xfrm rot="10800000" flipV="1">
            <a:off x="4267199" y="2636564"/>
            <a:ext cx="712798" cy="321230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lg" len="med"/>
            <a:tailEnd type="triangle" w="lg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752600" y="3959840"/>
            <a:ext cx="1681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2"/>
                </a:solidFill>
              </a:rPr>
              <a:t>Query-Level </a:t>
            </a:r>
            <a:r>
              <a:rPr lang="en-US" sz="1400" b="0" dirty="0">
                <a:solidFill>
                  <a:schemeClr val="tx2"/>
                </a:solidFill>
              </a:rPr>
              <a:t>Analytics on Data</a:t>
            </a:r>
          </a:p>
        </p:txBody>
      </p:sp>
      <p:sp>
        <p:nvSpPr>
          <p:cNvPr id="70" name="Left Brace 69"/>
          <p:cNvSpPr/>
          <p:nvPr/>
        </p:nvSpPr>
        <p:spPr bwMode="auto">
          <a:xfrm>
            <a:off x="3352800" y="3674699"/>
            <a:ext cx="228600" cy="973501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 Brace 70"/>
          <p:cNvSpPr/>
          <p:nvPr/>
        </p:nvSpPr>
        <p:spPr bwMode="auto">
          <a:xfrm rot="5400000">
            <a:off x="8799003" y="580048"/>
            <a:ext cx="228600" cy="1049701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051748" y="511708"/>
            <a:ext cx="183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2"/>
                </a:solidFill>
              </a:rPr>
              <a:t>Advanced Analytics and  Cognition</a:t>
            </a:r>
            <a:endParaRPr lang="en-US" sz="1400" b="0" dirty="0">
              <a:solidFill>
                <a:schemeClr val="tx2"/>
              </a:solidFill>
            </a:endParaRPr>
          </a:p>
        </p:txBody>
      </p:sp>
      <p:sp>
        <p:nvSpPr>
          <p:cNvPr id="73" name="Left Brace 72"/>
          <p:cNvSpPr/>
          <p:nvPr/>
        </p:nvSpPr>
        <p:spPr bwMode="auto">
          <a:xfrm rot="5400000">
            <a:off x="5946946" y="580048"/>
            <a:ext cx="228600" cy="1049701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00599" y="511708"/>
            <a:ext cx="2425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tx2"/>
                </a:solidFill>
              </a:rPr>
              <a:t>Unstructured and </a:t>
            </a:r>
          </a:p>
          <a:p>
            <a:pPr algn="ctr"/>
            <a:r>
              <a:rPr lang="en-US" sz="1400" b="0" dirty="0">
                <a:solidFill>
                  <a:schemeClr val="tx2"/>
                </a:solidFill>
              </a:rPr>
              <a:t>Structured + Unstructured</a:t>
            </a:r>
          </a:p>
        </p:txBody>
      </p:sp>
      <p:sp>
        <p:nvSpPr>
          <p:cNvPr id="75" name="Left Brace 74"/>
          <p:cNvSpPr/>
          <p:nvPr/>
        </p:nvSpPr>
        <p:spPr bwMode="auto">
          <a:xfrm rot="5400000">
            <a:off x="2953392" y="580049"/>
            <a:ext cx="228600" cy="1049701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807045" y="511709"/>
            <a:ext cx="2425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tx2"/>
                </a:solidFill>
              </a:rPr>
              <a:t>Structured Data </a:t>
            </a:r>
          </a:p>
          <a:p>
            <a:pPr algn="ctr"/>
            <a:r>
              <a:rPr lang="en-US" sz="1400" b="0" dirty="0">
                <a:solidFill>
                  <a:schemeClr val="tx2"/>
                </a:solidFill>
              </a:rPr>
              <a:t>ML Cognitive Analytics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763000" y="5334000"/>
            <a:ext cx="1818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-72000"/>
            <a:r>
              <a:rPr lang="en-US" sz="1400">
                <a:solidFill>
                  <a:schemeClr val="tx2"/>
                </a:solidFill>
              </a:rPr>
              <a:t>*</a:t>
            </a:r>
            <a:r>
              <a:rPr lang="en-US" sz="1400" b="0">
                <a:solidFill>
                  <a:schemeClr val="tx2"/>
                </a:solidFill>
              </a:rPr>
              <a:t>In v1.0, </a:t>
            </a:r>
            <a:r>
              <a:rPr lang="en-US" sz="1400" b="0" dirty="0">
                <a:solidFill>
                  <a:schemeClr val="tx2"/>
                </a:solidFill>
              </a:rPr>
              <a:t>transition to high-scale annotation with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b="0" dirty="0">
                <a:solidFill>
                  <a:schemeClr val="tx2"/>
                </a:solidFill>
              </a:rPr>
              <a:t>Watson Content Services (WCS)</a:t>
            </a:r>
          </a:p>
        </p:txBody>
      </p:sp>
      <p:cxnSp>
        <p:nvCxnSpPr>
          <p:cNvPr id="78" name="Straight Arrow Connector 77"/>
          <p:cNvCxnSpPr/>
          <p:nvPr/>
        </p:nvCxnSpPr>
        <p:spPr bwMode="auto">
          <a:xfrm flipH="1" flipV="1">
            <a:off x="3049373" y="2005356"/>
            <a:ext cx="5112" cy="184982"/>
          </a:xfrm>
          <a:prstGeom prst="straightConnector1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 w="lg" len="med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>
            <a:off x="4262087" y="1812510"/>
            <a:ext cx="717910" cy="152059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med"/>
          </a:ln>
          <a:effectLst/>
        </p:spPr>
      </p:cxnSp>
      <p:sp>
        <p:nvSpPr>
          <p:cNvPr id="80" name="Rectangle 79"/>
          <p:cNvSpPr/>
          <p:nvPr/>
        </p:nvSpPr>
        <p:spPr>
          <a:xfrm>
            <a:off x="1836659" y="1323414"/>
            <a:ext cx="2425428" cy="296249"/>
          </a:xfrm>
          <a:prstGeom prst="rect">
            <a:avLst/>
          </a:prstGeom>
          <a:solidFill>
            <a:srgbClr val="27718A"/>
          </a:solidFill>
          <a:ln w="9525" cap="flat" cmpd="sng" algn="ctr">
            <a:solidFill>
              <a:srgbClr val="38B5E8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defTabSz="712761">
              <a:defRPr/>
            </a:pP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</a:rPr>
              <a:t>Bluemix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836659" y="1619663"/>
            <a:ext cx="2425428" cy="385693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defTabSz="712761">
              <a:defRPr/>
            </a:pPr>
            <a:endParaRPr lang="en-US" sz="7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016057" y="1651535"/>
            <a:ext cx="2057400" cy="281479"/>
          </a:xfrm>
          <a:prstGeom prst="rect">
            <a:avLst/>
          </a:prstGeom>
          <a:gradFill rotWithShape="1">
            <a:gsLst>
              <a:gs pos="0">
                <a:srgbClr val="4BACC6">
                  <a:lumMod val="75000"/>
                </a:srgbClr>
              </a:gs>
              <a:gs pos="100000">
                <a:srgbClr val="4BACC6">
                  <a:lumMod val="40000"/>
                  <a:lumOff val="60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71274" tIns="35638" rIns="71274" bIns="35638"/>
          <a:lstStyle/>
          <a:p>
            <a:pPr marL="133642" lvl="1" indent="-133642" algn="ctr" defTabSz="712761">
              <a:defRPr/>
            </a:pPr>
            <a:r>
              <a:rPr lang="en-US" sz="1400" kern="0" dirty="0">
                <a:solidFill>
                  <a:srgbClr val="000000"/>
                </a:solidFill>
                <a:cs typeface="Arial"/>
              </a:rPr>
              <a:t>Watson </a:t>
            </a:r>
            <a:r>
              <a:rPr lang="en-US" sz="1400" kern="0">
                <a:solidFill>
                  <a:srgbClr val="000000"/>
                </a:solidFill>
                <a:cs typeface="Arial"/>
              </a:rPr>
              <a:t>ML Service</a:t>
            </a:r>
            <a:endParaRPr lang="en-US" sz="1400" kern="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83" name="Straight Arrow Connector 82"/>
          <p:cNvCxnSpPr>
            <a:stCxn id="48" idx="1"/>
            <a:endCxn id="55" idx="2"/>
          </p:cNvCxnSpPr>
          <p:nvPr/>
        </p:nvCxnSpPr>
        <p:spPr bwMode="auto">
          <a:xfrm flipH="1" flipV="1">
            <a:off x="3054485" y="3429000"/>
            <a:ext cx="1593714" cy="424656"/>
          </a:xfrm>
          <a:prstGeom prst="straightConnector1">
            <a:avLst/>
          </a:prstGeom>
          <a:noFill/>
          <a:ln w="25400" cap="flat" cmpd="sng" algn="ctr">
            <a:solidFill>
              <a:schemeClr val="accent1">
                <a:lumMod val="75000"/>
              </a:schemeClr>
            </a:solidFill>
            <a:prstDash val="sysDot"/>
            <a:round/>
            <a:headEnd type="none" w="med" len="med"/>
            <a:tailEnd type="triangl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874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1445240" cy="51064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CEDP – Data Consumer Personas</a:t>
            </a:r>
            <a:endParaRPr lang="en-US" dirty="0"/>
          </a:p>
        </p:txBody>
      </p:sp>
      <p:cxnSp>
        <p:nvCxnSpPr>
          <p:cNvPr id="4" name="Connector 208"/>
          <p:cNvCxnSpPr/>
          <p:nvPr/>
        </p:nvCxnSpPr>
        <p:spPr>
          <a:xfrm flipV="1">
            <a:off x="2108922" y="4209410"/>
            <a:ext cx="3958450" cy="945826"/>
          </a:xfrm>
          <a:prstGeom prst="straightConnector1">
            <a:avLst/>
          </a:prstGeom>
          <a:ln w="1905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5" name="Connector 209"/>
          <p:cNvCxnSpPr/>
          <p:nvPr/>
        </p:nvCxnSpPr>
        <p:spPr>
          <a:xfrm>
            <a:off x="2122239" y="1974852"/>
            <a:ext cx="3973764" cy="1674070"/>
          </a:xfrm>
          <a:prstGeom prst="straightConnector1">
            <a:avLst/>
          </a:prstGeom>
          <a:ln w="19050">
            <a:solidFill>
              <a:srgbClr val="000000"/>
            </a:solidFill>
            <a:miter lim="400000"/>
            <a:tailEnd type="triangle" w="lg" len="lg"/>
          </a:ln>
        </p:spPr>
      </p:cxnSp>
      <p:pic>
        <p:nvPicPr>
          <p:cNvPr id="6" name="Bild 18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97384" y="3620366"/>
            <a:ext cx="5222620" cy="19051"/>
          </a:xfrm>
          <a:prstGeom prst="rect">
            <a:avLst/>
          </a:prstGeom>
          <a:ln w="57150">
            <a:solidFill>
              <a:srgbClr val="FF0000"/>
            </a:solidFill>
            <a:prstDash val="dash"/>
          </a:ln>
        </p:spPr>
      </p:pic>
      <p:sp>
        <p:nvSpPr>
          <p:cNvPr id="7" name="Shape 195"/>
          <p:cNvSpPr/>
          <p:nvPr/>
        </p:nvSpPr>
        <p:spPr>
          <a:xfrm>
            <a:off x="8220237" y="4781391"/>
            <a:ext cx="1152128" cy="56506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00" b="1" dirty="0"/>
              <a:t>Security</a:t>
            </a:r>
            <a:r>
              <a:rPr sz="1200" b="1" dirty="0"/>
              <a:t> </a:t>
            </a:r>
            <a:r>
              <a:rPr sz="1400" b="1" dirty="0"/>
              <a:t>Gateway</a:t>
            </a:r>
          </a:p>
        </p:txBody>
      </p:sp>
      <p:sp>
        <p:nvSpPr>
          <p:cNvPr id="8" name="Shape 197"/>
          <p:cNvSpPr/>
          <p:nvPr/>
        </p:nvSpPr>
        <p:spPr>
          <a:xfrm>
            <a:off x="3362171" y="6112904"/>
            <a:ext cx="782562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r>
              <a:rPr sz="2000" b="1" dirty="0"/>
              <a:t>IBM Blue Zone</a:t>
            </a:r>
          </a:p>
        </p:txBody>
      </p:sp>
      <p:sp>
        <p:nvSpPr>
          <p:cNvPr id="9" name="Shape 198"/>
          <p:cNvSpPr/>
          <p:nvPr/>
        </p:nvSpPr>
        <p:spPr>
          <a:xfrm>
            <a:off x="8871572" y="6112904"/>
            <a:ext cx="310916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/>
          <a:p>
            <a:r>
              <a:rPr sz="1800" b="1" dirty="0"/>
              <a:t>Public / </a:t>
            </a:r>
            <a:r>
              <a:rPr sz="1800" b="1" dirty="0" err="1"/>
              <a:t>Bluemix</a:t>
            </a:r>
            <a:r>
              <a:rPr sz="1800" b="1" dirty="0"/>
              <a:t> Services</a:t>
            </a:r>
          </a:p>
        </p:txBody>
      </p:sp>
      <p:sp>
        <p:nvSpPr>
          <p:cNvPr id="10" name="Shape 199"/>
          <p:cNvSpPr/>
          <p:nvPr/>
        </p:nvSpPr>
        <p:spPr>
          <a:xfrm>
            <a:off x="9653468" y="4598876"/>
            <a:ext cx="1916622" cy="900370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 dirty="0"/>
              <a:t>Watson</a:t>
            </a:r>
            <a:br>
              <a:rPr sz="1400" dirty="0"/>
            </a:br>
            <a:r>
              <a:rPr sz="1400" dirty="0"/>
              <a:t>Data Platform</a:t>
            </a:r>
          </a:p>
          <a:p>
            <a:pPr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 dirty="0"/>
              <a:t>(</a:t>
            </a:r>
            <a:r>
              <a:rPr sz="1400" dirty="0" err="1"/>
              <a:t>DataWorks</a:t>
            </a:r>
            <a:r>
              <a:rPr sz="900" dirty="0"/>
              <a:t>)</a:t>
            </a:r>
          </a:p>
        </p:txBody>
      </p:sp>
      <p:cxnSp>
        <p:nvCxnSpPr>
          <p:cNvPr id="11" name="Connector 200"/>
          <p:cNvCxnSpPr/>
          <p:nvPr/>
        </p:nvCxnSpPr>
        <p:spPr>
          <a:xfrm flipV="1">
            <a:off x="9372364" y="5049061"/>
            <a:ext cx="281104" cy="14862"/>
          </a:xfrm>
          <a:prstGeom prst="straightConnector1">
            <a:avLst/>
          </a:prstGeom>
          <a:ln w="19050">
            <a:solidFill>
              <a:srgbClr val="000000"/>
            </a:solidFill>
            <a:miter lim="400000"/>
            <a:headEnd type="triangle" w="lg" len="lg"/>
            <a:tailEnd type="triangle" w="lg" len="lg"/>
          </a:ln>
        </p:spPr>
      </p:cxnSp>
      <p:sp>
        <p:nvSpPr>
          <p:cNvPr id="12" name="Shape 201"/>
          <p:cNvSpPr/>
          <p:nvPr/>
        </p:nvSpPr>
        <p:spPr>
          <a:xfrm>
            <a:off x="9628760" y="3675351"/>
            <a:ext cx="1966037" cy="68555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 dirty="0"/>
              <a:t>Bluemix </a:t>
            </a:r>
            <a:br>
              <a:rPr sz="1400" dirty="0"/>
            </a:br>
            <a:r>
              <a:rPr sz="1200" dirty="0"/>
              <a:t>Data &amp; Analytics Services</a:t>
            </a:r>
          </a:p>
        </p:txBody>
      </p:sp>
      <p:cxnSp>
        <p:nvCxnSpPr>
          <p:cNvPr id="13" name="Connector 202"/>
          <p:cNvCxnSpPr/>
          <p:nvPr/>
        </p:nvCxnSpPr>
        <p:spPr>
          <a:xfrm flipH="1" flipV="1">
            <a:off x="10611778" y="4360906"/>
            <a:ext cx="1" cy="237970"/>
          </a:xfrm>
          <a:prstGeom prst="straightConnector1">
            <a:avLst/>
          </a:prstGeom>
          <a:ln w="19050">
            <a:solidFill>
              <a:srgbClr val="000000"/>
            </a:solidFill>
            <a:miter lim="400000"/>
            <a:headEnd type="triangle" w="lg" len="lg"/>
            <a:tailEnd type="triangle" w="lg" len="lg"/>
          </a:ln>
        </p:spPr>
      </p:cxnSp>
      <p:cxnSp>
        <p:nvCxnSpPr>
          <p:cNvPr id="14" name="Connector 203"/>
          <p:cNvCxnSpPr/>
          <p:nvPr/>
        </p:nvCxnSpPr>
        <p:spPr>
          <a:xfrm flipV="1">
            <a:off x="2134125" y="5063923"/>
            <a:ext cx="6086112" cy="125456"/>
          </a:xfrm>
          <a:prstGeom prst="straightConnector1">
            <a:avLst/>
          </a:prstGeom>
          <a:ln w="19050">
            <a:solidFill>
              <a:srgbClr val="000000"/>
            </a:solidFill>
            <a:miter lim="400000"/>
            <a:tailEnd type="triangle" w="lg" len="lg"/>
          </a:ln>
        </p:spPr>
      </p:cxnSp>
      <p:sp>
        <p:nvSpPr>
          <p:cNvPr id="15" name="Shape 204"/>
          <p:cNvSpPr/>
          <p:nvPr/>
        </p:nvSpPr>
        <p:spPr>
          <a:xfrm>
            <a:off x="6092575" y="3357316"/>
            <a:ext cx="1814662" cy="1574613"/>
          </a:xfrm>
          <a:prstGeom prst="roundRect">
            <a:avLst>
              <a:gd name="adj" fmla="val 8655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lang="en-US" sz="1200" b="1" dirty="0"/>
          </a:p>
          <a:p>
            <a:pPr defTabSz="457200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/>
              <a:t>- Business Analyst</a:t>
            </a:r>
          </a:p>
          <a:p>
            <a:pPr defTabSz="457200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/>
              <a:t>- Business </a:t>
            </a:r>
            <a:r>
              <a:rPr sz="1200" b="1" dirty="0"/>
              <a:t>Applications</a:t>
            </a:r>
          </a:p>
          <a:p>
            <a:pPr marL="114300" lvl="2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100" dirty="0"/>
              <a:t>Crystal+</a:t>
            </a:r>
          </a:p>
          <a:p>
            <a:pPr marL="114300" lvl="2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100" dirty="0"/>
              <a:t>SupplierIQ</a:t>
            </a:r>
          </a:p>
          <a:p>
            <a:pPr marL="114300" lvl="2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100" dirty="0"/>
              <a:t>ProspectIQ</a:t>
            </a:r>
          </a:p>
          <a:p>
            <a:pPr marL="114300" lvl="2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100" dirty="0"/>
              <a:t>CSA</a:t>
            </a:r>
          </a:p>
          <a:p>
            <a:pPr marL="114300" lvl="2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100" dirty="0"/>
              <a:t>Client Expansion</a:t>
            </a:r>
          </a:p>
          <a:p>
            <a:pPr marL="114300" lvl="2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100" dirty="0"/>
              <a:t>….</a:t>
            </a:r>
            <a:endParaRPr sz="1100" dirty="0"/>
          </a:p>
        </p:txBody>
      </p:sp>
      <p:sp>
        <p:nvSpPr>
          <p:cNvPr id="16" name="Shape 205"/>
          <p:cNvSpPr/>
          <p:nvPr/>
        </p:nvSpPr>
        <p:spPr>
          <a:xfrm>
            <a:off x="9628760" y="3166232"/>
            <a:ext cx="1957962" cy="496113"/>
          </a:xfrm>
          <a:prstGeom prst="roundRect">
            <a:avLst>
              <a:gd name="adj" fmla="val 19677"/>
            </a:avLst>
          </a:prstGeom>
          <a:solidFill>
            <a:schemeClr val="accent1">
              <a:lumMod val="75000"/>
            </a:scheme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2200">
                <a:solidFill>
                  <a:srgbClr val="FFFB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00" b="1" dirty="0"/>
              <a:t>Data </a:t>
            </a:r>
            <a:r>
              <a:rPr lang="en-US" sz="1600" b="1" dirty="0"/>
              <a:t>Scientist</a:t>
            </a:r>
            <a:endParaRPr sz="1600" b="1" dirty="0"/>
          </a:p>
          <a:p>
            <a:pPr defTabSz="457200">
              <a:defRPr sz="2200">
                <a:solidFill>
                  <a:srgbClr val="FFFB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/>
              <a:t>(</a:t>
            </a:r>
            <a:r>
              <a:rPr lang="en-US" sz="1200" b="1" dirty="0"/>
              <a:t>on </a:t>
            </a:r>
            <a:r>
              <a:rPr sz="1200" b="1" dirty="0" err="1"/>
              <a:t>Bluemix</a:t>
            </a:r>
            <a:r>
              <a:rPr sz="900" dirty="0"/>
              <a:t>)</a:t>
            </a:r>
          </a:p>
        </p:txBody>
      </p:sp>
      <p:sp>
        <p:nvSpPr>
          <p:cNvPr id="17" name="Shape 206"/>
          <p:cNvSpPr/>
          <p:nvPr/>
        </p:nvSpPr>
        <p:spPr>
          <a:xfrm>
            <a:off x="6092575" y="2791194"/>
            <a:ext cx="1765115" cy="552705"/>
          </a:xfrm>
          <a:prstGeom prst="roundRect">
            <a:avLst>
              <a:gd name="adj" fmla="val 25292"/>
            </a:avLst>
          </a:prstGeom>
          <a:solidFill>
            <a:schemeClr val="accent1">
              <a:lumMod val="75000"/>
            </a:scheme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914400">
              <a:defRPr sz="2200">
                <a:solidFill>
                  <a:srgbClr val="FFFB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 b="1" dirty="0"/>
              <a:t>Business User</a:t>
            </a:r>
            <a:endParaRPr lang="en-US" sz="1600" b="1" dirty="0"/>
          </a:p>
          <a:p>
            <a:r>
              <a:rPr lang="en-US" sz="1200" b="1" dirty="0"/>
              <a:t>Apps</a:t>
            </a:r>
            <a:endParaRPr sz="1600" b="1" dirty="0"/>
          </a:p>
        </p:txBody>
      </p:sp>
      <p:cxnSp>
        <p:nvCxnSpPr>
          <p:cNvPr id="18" name="Connector 207"/>
          <p:cNvCxnSpPr/>
          <p:nvPr/>
        </p:nvCxnSpPr>
        <p:spPr>
          <a:xfrm flipV="1">
            <a:off x="2149430" y="2031772"/>
            <a:ext cx="1566966" cy="2502776"/>
          </a:xfrm>
          <a:prstGeom prst="straightConnector1">
            <a:avLst/>
          </a:prstGeom>
          <a:ln w="19050">
            <a:solidFill>
              <a:srgbClr val="000000"/>
            </a:solidFill>
            <a:miter lim="400000"/>
            <a:tailEnd type="triangle" w="lg" len="lg"/>
          </a:ln>
        </p:spPr>
      </p:cxnSp>
      <p:cxnSp>
        <p:nvCxnSpPr>
          <p:cNvPr id="19" name="Connector 209"/>
          <p:cNvCxnSpPr/>
          <p:nvPr/>
        </p:nvCxnSpPr>
        <p:spPr>
          <a:xfrm>
            <a:off x="1878672" y="3648922"/>
            <a:ext cx="4188700" cy="393653"/>
          </a:xfrm>
          <a:prstGeom prst="straightConnector1">
            <a:avLst/>
          </a:prstGeom>
          <a:ln w="19050">
            <a:solidFill>
              <a:srgbClr val="000000"/>
            </a:solidFill>
            <a:miter lim="400000"/>
            <a:tailEnd type="triangle" w="lg" len="lg"/>
          </a:ln>
        </p:spPr>
      </p:cxnSp>
      <p:sp>
        <p:nvSpPr>
          <p:cNvPr id="20" name="Shape 210"/>
          <p:cNvSpPr/>
          <p:nvPr/>
        </p:nvSpPr>
        <p:spPr>
          <a:xfrm>
            <a:off x="3710331" y="998060"/>
            <a:ext cx="1692013" cy="427393"/>
          </a:xfrm>
          <a:prstGeom prst="roundRect">
            <a:avLst>
              <a:gd name="adj" fmla="val 25292"/>
            </a:avLst>
          </a:prstGeom>
          <a:solidFill>
            <a:schemeClr val="accent1">
              <a:lumMod val="75000"/>
            </a:scheme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914400">
              <a:defRPr sz="2200">
                <a:solidFill>
                  <a:srgbClr val="FFFB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00" b="1" dirty="0"/>
              <a:t>D</a:t>
            </a:r>
            <a:r>
              <a:rPr lang="en-US" sz="1400" b="1" dirty="0"/>
              <a:t>B Engineer</a:t>
            </a:r>
            <a:endParaRPr sz="1400" b="1" dirty="0"/>
          </a:p>
        </p:txBody>
      </p:sp>
      <p:cxnSp>
        <p:nvCxnSpPr>
          <p:cNvPr id="21" name="Connector 211"/>
          <p:cNvCxnSpPr/>
          <p:nvPr/>
        </p:nvCxnSpPr>
        <p:spPr>
          <a:xfrm flipV="1">
            <a:off x="2188349" y="2031772"/>
            <a:ext cx="1528047" cy="720867"/>
          </a:xfrm>
          <a:prstGeom prst="straightConnector1">
            <a:avLst/>
          </a:prstGeom>
          <a:ln w="19050">
            <a:solidFill>
              <a:srgbClr val="000000"/>
            </a:solidFill>
            <a:miter lim="400000"/>
            <a:tailEnd type="triangle" w="lg" len="lg"/>
          </a:ln>
        </p:spPr>
      </p:cxnSp>
      <p:sp>
        <p:nvSpPr>
          <p:cNvPr id="22" name="Shape 212"/>
          <p:cNvSpPr/>
          <p:nvPr/>
        </p:nvSpPr>
        <p:spPr>
          <a:xfrm>
            <a:off x="3716395" y="1434998"/>
            <a:ext cx="1685949" cy="1193547"/>
          </a:xfrm>
          <a:prstGeom prst="roundRect">
            <a:avLst>
              <a:gd name="adj" fmla="val 12058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dirty="0"/>
              <a:t>Data Management Tools</a:t>
            </a:r>
          </a:p>
          <a:p>
            <a:pPr defTabSz="457200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00" dirty="0"/>
          </a:p>
          <a:p>
            <a:pPr marL="114300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100" dirty="0"/>
              <a:t>Data Studio </a:t>
            </a:r>
            <a:r>
              <a:rPr lang="en-US" sz="1100" dirty="0"/>
              <a:t>/ </a:t>
            </a:r>
            <a:r>
              <a:rPr sz="1100" dirty="0"/>
              <a:t>Architect</a:t>
            </a:r>
          </a:p>
          <a:p>
            <a:pPr marL="114300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100" dirty="0"/>
              <a:t>QMF</a:t>
            </a:r>
          </a:p>
          <a:p>
            <a:pPr marL="114300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100" dirty="0"/>
              <a:t>DB2</a:t>
            </a:r>
          </a:p>
          <a:p>
            <a:pPr marL="114300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100" dirty="0"/>
              <a:t> …</a:t>
            </a:r>
          </a:p>
        </p:txBody>
      </p:sp>
      <p:cxnSp>
        <p:nvCxnSpPr>
          <p:cNvPr id="23" name="Connector 213"/>
          <p:cNvCxnSpPr/>
          <p:nvPr/>
        </p:nvCxnSpPr>
        <p:spPr>
          <a:xfrm flipV="1">
            <a:off x="2099236" y="2068057"/>
            <a:ext cx="4405497" cy="3067851"/>
          </a:xfrm>
          <a:prstGeom prst="straightConnector1">
            <a:avLst/>
          </a:prstGeom>
          <a:ln w="19050">
            <a:solidFill>
              <a:srgbClr val="000000"/>
            </a:solidFill>
            <a:miter lim="400000"/>
            <a:tailEnd type="triangle" w="lg" len="lg"/>
          </a:ln>
        </p:spPr>
      </p:cxnSp>
      <p:sp>
        <p:nvSpPr>
          <p:cNvPr id="24" name="Shape 215"/>
          <p:cNvSpPr/>
          <p:nvPr/>
        </p:nvSpPr>
        <p:spPr>
          <a:xfrm>
            <a:off x="6492044" y="1192322"/>
            <a:ext cx="1540327" cy="403835"/>
          </a:xfrm>
          <a:prstGeom prst="roundRect">
            <a:avLst>
              <a:gd name="adj" fmla="val 25292"/>
            </a:avLst>
          </a:prstGeom>
          <a:solidFill>
            <a:schemeClr val="accent1">
              <a:lumMod val="75000"/>
            </a:scheme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914400">
              <a:defRPr sz="2200">
                <a:solidFill>
                  <a:srgbClr val="FFFB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00" b="1" dirty="0"/>
              <a:t>Data </a:t>
            </a:r>
            <a:r>
              <a:rPr lang="en-US" sz="1400" b="1" dirty="0"/>
              <a:t>Scientist</a:t>
            </a:r>
            <a:endParaRPr sz="1400" b="1" dirty="0"/>
          </a:p>
        </p:txBody>
      </p:sp>
      <p:sp>
        <p:nvSpPr>
          <p:cNvPr id="25" name="Shape 216"/>
          <p:cNvSpPr/>
          <p:nvPr/>
        </p:nvSpPr>
        <p:spPr>
          <a:xfrm>
            <a:off x="6504732" y="1601948"/>
            <a:ext cx="1540504" cy="932217"/>
          </a:xfrm>
          <a:prstGeom prst="roundRect">
            <a:avLst>
              <a:gd name="adj" fmla="val 15413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dirty="0"/>
              <a:t>Analytics T</a:t>
            </a:r>
            <a:r>
              <a:rPr sz="1200" dirty="0"/>
              <a:t>ools</a:t>
            </a:r>
          </a:p>
          <a:p>
            <a:pPr marL="114300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100" dirty="0"/>
              <a:t>Spark</a:t>
            </a:r>
          </a:p>
          <a:p>
            <a:pPr marL="114300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100" dirty="0"/>
              <a:t>SPSS</a:t>
            </a:r>
          </a:p>
          <a:p>
            <a:pPr marL="114300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100" dirty="0" err="1"/>
              <a:t>Cognos</a:t>
            </a:r>
            <a:endParaRPr lang="en-US" sz="1100" dirty="0"/>
          </a:p>
          <a:p>
            <a:pPr marL="114300" indent="-114300" defTabSz="457200">
              <a:buSzPct val="100000"/>
              <a:buChar char="•"/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100" dirty="0"/>
              <a:t>WEX</a:t>
            </a:r>
            <a:endParaRPr sz="1100" dirty="0"/>
          </a:p>
        </p:txBody>
      </p:sp>
      <p:sp>
        <p:nvSpPr>
          <p:cNvPr id="26" name="Shape 178"/>
          <p:cNvSpPr/>
          <p:nvPr/>
        </p:nvSpPr>
        <p:spPr>
          <a:xfrm>
            <a:off x="982186" y="609600"/>
            <a:ext cx="1206163" cy="49701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00" b="1" dirty="0"/>
              <a:t>Access Layer</a:t>
            </a:r>
          </a:p>
        </p:txBody>
      </p:sp>
      <p:sp>
        <p:nvSpPr>
          <p:cNvPr id="27" name="Shape 183"/>
          <p:cNvSpPr/>
          <p:nvPr/>
        </p:nvSpPr>
        <p:spPr>
          <a:xfrm>
            <a:off x="1260865" y="1632506"/>
            <a:ext cx="783645" cy="658332"/>
          </a:xfrm>
          <a:prstGeom prst="roundRect">
            <a:avLst>
              <a:gd name="adj" fmla="val 15564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Data Extraction</a:t>
            </a:r>
            <a:endParaRPr sz="1200" b="1" dirty="0">
              <a:solidFill>
                <a:schemeClr val="bg1"/>
              </a:solidFill>
            </a:endParaRP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(</a:t>
            </a:r>
            <a:r>
              <a:rPr sz="1200" b="1" dirty="0">
                <a:solidFill>
                  <a:schemeClr val="bg1"/>
                </a:solidFill>
              </a:rPr>
              <a:t>GUI</a:t>
            </a:r>
            <a:r>
              <a:rPr lang="en-US" sz="1200" b="1" dirty="0">
                <a:solidFill>
                  <a:schemeClr val="bg1"/>
                </a:solidFill>
              </a:rPr>
              <a:t>)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28" name="Shape 184"/>
          <p:cNvSpPr/>
          <p:nvPr/>
        </p:nvSpPr>
        <p:spPr>
          <a:xfrm>
            <a:off x="1260865" y="761019"/>
            <a:ext cx="783645" cy="612461"/>
          </a:xfrm>
          <a:prstGeom prst="roundRect">
            <a:avLst>
              <a:gd name="adj" fmla="val 15552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solidFill>
                  <a:schemeClr val="bg1"/>
                </a:solidFill>
              </a:rPr>
              <a:t>Catalog</a:t>
            </a:r>
            <a:br>
              <a:rPr sz="1200" b="1" dirty="0">
                <a:solidFill>
                  <a:schemeClr val="bg1"/>
                </a:solidFill>
              </a:rPr>
            </a:br>
            <a:r>
              <a:rPr sz="1200" b="1" dirty="0">
                <a:solidFill>
                  <a:schemeClr val="bg1"/>
                </a:solidFill>
              </a:rPr>
              <a:t>Front-End</a:t>
            </a:r>
          </a:p>
        </p:txBody>
      </p:sp>
      <p:sp>
        <p:nvSpPr>
          <p:cNvPr id="29" name="Shape 185"/>
          <p:cNvSpPr/>
          <p:nvPr/>
        </p:nvSpPr>
        <p:spPr>
          <a:xfrm>
            <a:off x="1260865" y="4029901"/>
            <a:ext cx="783645" cy="1279342"/>
          </a:xfrm>
          <a:prstGeom prst="roundRect">
            <a:avLst>
              <a:gd name="adj" fmla="val 15564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Connect &amp; Query</a:t>
            </a:r>
            <a:endParaRPr sz="1000" b="1" dirty="0">
              <a:solidFill>
                <a:schemeClr val="bg1"/>
              </a:solidFill>
            </a:endParaRP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Shape 186"/>
          <p:cNvSpPr/>
          <p:nvPr/>
        </p:nvSpPr>
        <p:spPr>
          <a:xfrm>
            <a:off x="1272087" y="3323892"/>
            <a:ext cx="783645" cy="612001"/>
          </a:xfrm>
          <a:prstGeom prst="roundRect">
            <a:avLst>
              <a:gd name="adj" fmla="val 15564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Client   </a:t>
            </a:r>
            <a:r>
              <a:rPr sz="1200" b="1" dirty="0">
                <a:solidFill>
                  <a:schemeClr val="bg1"/>
                </a:solidFill>
              </a:rPr>
              <a:t>360</a:t>
            </a:r>
            <a:r>
              <a:rPr lang="en-US" sz="1200" b="1" dirty="0">
                <a:solidFill>
                  <a:schemeClr val="bg1"/>
                </a:solidFill>
              </a:rPr>
              <a:t>aaS</a:t>
            </a:r>
            <a:endParaRPr sz="1200" b="1" dirty="0">
              <a:solidFill>
                <a:schemeClr val="bg1"/>
              </a:solidFill>
            </a:endParaRP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200" dirty="0">
                <a:solidFill>
                  <a:schemeClr val="bg1"/>
                </a:solidFill>
              </a:rPr>
              <a:t>(REST)</a:t>
            </a:r>
          </a:p>
        </p:txBody>
      </p:sp>
      <p:sp>
        <p:nvSpPr>
          <p:cNvPr id="31" name="Shape 186"/>
          <p:cNvSpPr/>
          <p:nvPr/>
        </p:nvSpPr>
        <p:spPr>
          <a:xfrm>
            <a:off x="1260865" y="2426169"/>
            <a:ext cx="822455" cy="780581"/>
          </a:xfrm>
          <a:prstGeom prst="roundRect">
            <a:avLst>
              <a:gd name="adj" fmla="val 15564"/>
            </a:avLst>
          </a:prstGeom>
          <a:solidFill>
            <a:srgbClr val="1C9A1A"/>
          </a:solidFill>
          <a:ln w="12700">
            <a:miter lim="400000"/>
          </a:ln>
          <a:effectLst>
            <a:outerShdw blurRad="635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File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Access</a:t>
            </a:r>
          </a:p>
          <a:p>
            <a:pPr defTabSz="4572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200" b="1" dirty="0">
                <a:solidFill>
                  <a:schemeClr val="bg1"/>
                </a:solidFill>
              </a:rPr>
              <a:t>(</a:t>
            </a:r>
            <a:r>
              <a:rPr lang="en-US" sz="1200" b="1" dirty="0" err="1">
                <a:solidFill>
                  <a:schemeClr val="bg1"/>
                </a:solidFill>
              </a:rPr>
              <a:t>webHDFS</a:t>
            </a:r>
            <a:r>
              <a:rPr lang="en-US" sz="600" b="1" dirty="0">
                <a:solidFill>
                  <a:schemeClr val="bg1"/>
                </a:solidFill>
              </a:rPr>
              <a:t>) </a:t>
            </a:r>
            <a:endParaRPr sz="600" b="1" dirty="0">
              <a:solidFill>
                <a:schemeClr val="bg1"/>
              </a:solidFill>
            </a:endParaRPr>
          </a:p>
        </p:txBody>
      </p:sp>
      <p:sp>
        <p:nvSpPr>
          <p:cNvPr id="32" name="Shape 149"/>
          <p:cNvSpPr/>
          <p:nvPr/>
        </p:nvSpPr>
        <p:spPr>
          <a:xfrm>
            <a:off x="863695" y="5722554"/>
            <a:ext cx="1460626" cy="369332"/>
          </a:xfrm>
          <a:prstGeom prst="rect">
            <a:avLst/>
          </a:prstGeom>
          <a:solidFill>
            <a:srgbClr val="B4FFA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/>
          <a:p>
            <a:r>
              <a:rPr lang="en-US" sz="1800" b="1" dirty="0" err="1"/>
              <a:t>DaaS</a:t>
            </a:r>
            <a:endParaRPr sz="1800" b="1" dirty="0"/>
          </a:p>
        </p:txBody>
      </p:sp>
      <p:sp>
        <p:nvSpPr>
          <p:cNvPr id="33" name="Shape 129"/>
          <p:cNvSpPr/>
          <p:nvPr/>
        </p:nvSpPr>
        <p:spPr>
          <a:xfrm>
            <a:off x="430925" y="1626585"/>
            <a:ext cx="432770" cy="3719871"/>
          </a:xfrm>
          <a:prstGeom prst="rect">
            <a:avLst/>
          </a:prstGeom>
          <a:solidFill>
            <a:srgbClr val="D1E7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60" rIns="22860" anchor="b"/>
          <a:lstStyle>
            <a:lvl1pPr algn="r" defTabSz="914400"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endParaRPr b="1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734345" y="3196139"/>
            <a:ext cx="2727158" cy="272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300" b="1" dirty="0">
                <a:solidFill>
                  <a:srgbClr val="000000"/>
                </a:solidFill>
                <a:latin typeface="+mn-lt"/>
                <a:ea typeface="+mn-ea"/>
                <a:sym typeface="Helvetica Light"/>
              </a:rPr>
              <a:t> CEDP      User / App Sandboxes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59836" y="4103119"/>
            <a:ext cx="296190" cy="1243337"/>
            <a:chOff x="21100816" y="8521990"/>
            <a:chExt cx="592378" cy="2486673"/>
          </a:xfrm>
        </p:grpSpPr>
        <p:sp>
          <p:nvSpPr>
            <p:cNvPr id="36" name="Shape 119"/>
            <p:cNvSpPr/>
            <p:nvPr/>
          </p:nvSpPr>
          <p:spPr>
            <a:xfrm>
              <a:off x="21100816" y="8521990"/>
              <a:ext cx="565111" cy="24866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2860" rIns="22860" anchor="b"/>
            <a:lstStyle>
              <a:lvl1pPr algn="r" defTabSz="914400">
                <a:defRPr sz="16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endParaRPr sz="9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5400000">
              <a:off x="20294092" y="9411158"/>
              <a:ext cx="2253825" cy="544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1300" dirty="0">
                  <a:solidFill>
                    <a:srgbClr val="000000"/>
                  </a:solidFill>
                  <a:latin typeface="+mn-lt"/>
                  <a:ea typeface="+mn-ea"/>
                  <a:sym typeface="Helvetica Light"/>
                </a:rPr>
                <a:t>JDBC / ODBC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64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CEDP: Features and Terminology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402259"/>
              </p:ext>
            </p:extLst>
          </p:nvPr>
        </p:nvGraphicFramePr>
        <p:xfrm>
          <a:off x="365125" y="1600200"/>
          <a:ext cx="1144587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02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400"/>
            <a:ext cx="11445240" cy="1143000"/>
          </a:xfrm>
        </p:spPr>
        <p:txBody>
          <a:bodyPr/>
          <a:lstStyle/>
          <a:p>
            <a:r>
              <a:rPr lang="en-US" dirty="0"/>
              <a:t>User Experience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06" y="1958045"/>
            <a:ext cx="4834598" cy="2868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662" y="533400"/>
            <a:ext cx="5043920" cy="2859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890" y="2117342"/>
            <a:ext cx="4834598" cy="2721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480" y="4210195"/>
            <a:ext cx="440733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15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11445240" cy="631797"/>
          </a:xfrm>
        </p:spPr>
        <p:txBody>
          <a:bodyPr>
            <a:normAutofit/>
          </a:bodyPr>
          <a:lstStyle/>
          <a:p>
            <a:r>
              <a:rPr lang="en-US" dirty="0"/>
              <a:t>CEDP support for Personas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8599" r="8233" b="8275"/>
          <a:stretch/>
        </p:blipFill>
        <p:spPr>
          <a:xfrm>
            <a:off x="365760" y="1828800"/>
            <a:ext cx="4971393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3784" y="5638800"/>
            <a:ext cx="1702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CEDP v0.5</a:t>
            </a:r>
          </a:p>
          <a:p>
            <a:pPr algn="ctr"/>
            <a:r>
              <a:rPr lang="en-US" sz="1800" dirty="0"/>
              <a:t>(Q4 2016)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54184" y="5638799"/>
            <a:ext cx="1702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CEDP v1.0</a:t>
            </a:r>
          </a:p>
          <a:p>
            <a:pPr algn="ctr"/>
            <a:r>
              <a:rPr lang="en-US" sz="1800" dirty="0"/>
              <a:t>(Q4 2017)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580993" y="3048000"/>
            <a:ext cx="1295400" cy="4191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3" y="1804976"/>
            <a:ext cx="4668892" cy="33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03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CEDP Timeline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33400" y="1274133"/>
            <a:ext cx="11125200" cy="4036887"/>
            <a:chOff x="183207" y="1745839"/>
            <a:chExt cx="8960794" cy="4036887"/>
          </a:xfrm>
        </p:grpSpPr>
        <p:grpSp>
          <p:nvGrpSpPr>
            <p:cNvPr id="35" name="Group 34"/>
            <p:cNvGrpSpPr/>
            <p:nvPr/>
          </p:nvGrpSpPr>
          <p:grpSpPr>
            <a:xfrm>
              <a:off x="183207" y="1745839"/>
              <a:ext cx="8729961" cy="4036887"/>
              <a:chOff x="183207" y="1745839"/>
              <a:chExt cx="8729961" cy="403688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44782" y="1745839"/>
                <a:ext cx="7952649" cy="2169376"/>
                <a:chOff x="544782" y="1745839"/>
                <a:chExt cx="7952649" cy="2169376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544782" y="3545887"/>
                  <a:ext cx="720706" cy="3693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8" tIns="45718" rIns="45718" bIns="45718" numCol="1" spcCol="38100" rtlCol="0" anchor="t">
                  <a:spAutoFit/>
                </a:bodyPr>
                <a:lstStyle/>
                <a:p>
                  <a:pPr defTabSz="457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b="1" dirty="0">
                      <a:solidFill>
                        <a:srgbClr val="000000"/>
                      </a:solidFill>
                      <a:latin typeface="+mn-lt"/>
                      <a:ea typeface="+mn-ea"/>
                      <a:sym typeface="Calibri"/>
                    </a:rPr>
                    <a:t>Q4’16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2436173" y="3127919"/>
                  <a:ext cx="720706" cy="3693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8" tIns="45718" rIns="45718" bIns="45718" numCol="1" spcCol="38100" rtlCol="0" anchor="t">
                  <a:spAutoFit/>
                </a:bodyPr>
                <a:lstStyle/>
                <a:p>
                  <a:pPr defTabSz="457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b="1" dirty="0">
                      <a:solidFill>
                        <a:srgbClr val="000000"/>
                      </a:solidFill>
                      <a:latin typeface="+mn-lt"/>
                      <a:ea typeface="+mn-ea"/>
                      <a:sym typeface="Calibri"/>
                    </a:rPr>
                    <a:t>Q1’17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299741" y="2663841"/>
                  <a:ext cx="720706" cy="3693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8" tIns="45718" rIns="45718" bIns="45718" numCol="1" spcCol="38100" rtlCol="0" anchor="t">
                  <a:spAutoFit/>
                </a:bodyPr>
                <a:lstStyle/>
                <a:p>
                  <a:pPr defTabSz="457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b="1" dirty="0">
                      <a:solidFill>
                        <a:srgbClr val="000000"/>
                      </a:solidFill>
                      <a:latin typeface="+mn-lt"/>
                      <a:ea typeface="+mn-ea"/>
                      <a:sym typeface="Calibri"/>
                    </a:rPr>
                    <a:t>Q2’17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5997503" y="2191367"/>
                  <a:ext cx="720706" cy="3693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8" tIns="45718" rIns="45718" bIns="45718" numCol="1" spcCol="38100" rtlCol="0" anchor="t">
                  <a:spAutoFit/>
                </a:bodyPr>
                <a:lstStyle/>
                <a:p>
                  <a:pPr defTabSz="457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b="1" dirty="0">
                      <a:solidFill>
                        <a:srgbClr val="000000"/>
                      </a:solidFill>
                      <a:latin typeface="+mn-lt"/>
                      <a:ea typeface="+mn-ea"/>
                      <a:sym typeface="Calibri"/>
                    </a:rPr>
                    <a:t>Q3’17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7776725" y="1745839"/>
                  <a:ext cx="720706" cy="3693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8" tIns="45718" rIns="45718" bIns="45718" numCol="1" spcCol="38100" rtlCol="0" anchor="t">
                  <a:spAutoFit/>
                </a:bodyPr>
                <a:lstStyle/>
                <a:p>
                  <a:pPr defTabSz="457200" fontAlgn="auto" hangingPunct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800" b="1" dirty="0">
                      <a:solidFill>
                        <a:srgbClr val="000000"/>
                      </a:solidFill>
                      <a:latin typeface="+mn-lt"/>
                      <a:ea typeface="+mn-ea"/>
                      <a:sym typeface="Calibri"/>
                    </a:rPr>
                    <a:t>Q4’17</a:t>
                  </a: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183207" y="2181612"/>
                <a:ext cx="8729961" cy="3601114"/>
                <a:chOff x="183207" y="2181612"/>
                <a:chExt cx="8729961" cy="3601114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183207" y="2181612"/>
                  <a:ext cx="8729961" cy="3601114"/>
                  <a:chOff x="183207" y="2181612"/>
                  <a:chExt cx="8729961" cy="3601114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83207" y="2181612"/>
                    <a:ext cx="8729961" cy="3194863"/>
                    <a:chOff x="183207" y="2181612"/>
                    <a:chExt cx="8729961" cy="3194863"/>
                  </a:xfrm>
                </p:grpSpPr>
                <p:sp>
                  <p:nvSpPr>
                    <p:cNvPr id="7" name="L-Shape 6"/>
                    <p:cNvSpPr/>
                    <p:nvPr/>
                  </p:nvSpPr>
                  <p:spPr>
                    <a:xfrm rot="5400000">
                      <a:off x="504396" y="3621504"/>
                      <a:ext cx="967470" cy="1609848"/>
                    </a:xfrm>
                    <a:prstGeom prst="corner">
                      <a:avLst>
                        <a:gd name="adj1" fmla="val 16120"/>
                        <a:gd name="adj2" fmla="val 16110"/>
                      </a:avLst>
                    </a:prstGeom>
                  </p:spPr>
                  <p:style>
                    <a:lnRef idx="1">
                      <a:schemeClr val="accent5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3">
                      <a:schemeClr val="accent5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2">
                      <a:schemeClr val="accent5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8" name="Freeform 7"/>
                    <p:cNvSpPr/>
                    <p:nvPr/>
                  </p:nvSpPr>
                  <p:spPr>
                    <a:xfrm>
                      <a:off x="342901" y="4102502"/>
                      <a:ext cx="1453380" cy="1273973"/>
                    </a:xfrm>
                    <a:custGeom>
                      <a:avLst/>
                      <a:gdLst>
                        <a:gd name="connsiteX0" fmla="*/ 0 w 1453380"/>
                        <a:gd name="connsiteY0" fmla="*/ 0 h 1273973"/>
                        <a:gd name="connsiteX1" fmla="*/ 1453380 w 1453380"/>
                        <a:gd name="connsiteY1" fmla="*/ 0 h 1273973"/>
                        <a:gd name="connsiteX2" fmla="*/ 1453380 w 1453380"/>
                        <a:gd name="connsiteY2" fmla="*/ 1273973 h 1273973"/>
                        <a:gd name="connsiteX3" fmla="*/ 0 w 1453380"/>
                        <a:gd name="connsiteY3" fmla="*/ 1273973 h 1273973"/>
                        <a:gd name="connsiteX4" fmla="*/ 0 w 1453380"/>
                        <a:gd name="connsiteY4" fmla="*/ 0 h 1273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380" h="1273973">
                          <a:moveTo>
                            <a:pt x="0" y="0"/>
                          </a:moveTo>
                          <a:lnTo>
                            <a:pt x="1453380" y="0"/>
                          </a:lnTo>
                          <a:lnTo>
                            <a:pt x="1453380" y="1273973"/>
                          </a:lnTo>
                          <a:lnTo>
                            <a:pt x="0" y="12739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48590" tIns="148590" rIns="148590" bIns="148590" numCol="1" spcCol="1270" anchor="t" anchorCtr="0">
                      <a:noAutofit/>
                    </a:bodyPr>
                    <a:lstStyle/>
                    <a:p>
                      <a:pPr defTabSz="1733550">
                        <a:lnSpc>
                          <a:spcPct val="90000"/>
                        </a:lnSpc>
                        <a:spcAft>
                          <a:spcPct val="35000"/>
                        </a:spcAft>
                      </a:pPr>
                      <a:endParaRPr lang="en-US" sz="3900"/>
                    </a:p>
                  </p:txBody>
                </p:sp>
                <p:sp>
                  <p:nvSpPr>
                    <p:cNvPr id="9" name="Triangle 8"/>
                    <p:cNvSpPr/>
                    <p:nvPr/>
                  </p:nvSpPr>
                  <p:spPr>
                    <a:xfrm>
                      <a:off x="1522059" y="3502985"/>
                      <a:ext cx="274222" cy="274222"/>
                    </a:xfrm>
                    <a:prstGeom prst="triangle">
                      <a:avLst>
                        <a:gd name="adj" fmla="val 100000"/>
                      </a:avLst>
                    </a:prstGeom>
                  </p:spPr>
                  <p:style>
                    <a:lnRef idx="1">
                      <a:schemeClr val="accent5">
                        <a:hueOff val="-30601"/>
                        <a:satOff val="2394"/>
                        <a:lumOff val="-6716"/>
                        <a:alphaOff val="0"/>
                      </a:schemeClr>
                    </a:lnRef>
                    <a:fillRef idx="3">
                      <a:schemeClr val="accent5">
                        <a:hueOff val="-30601"/>
                        <a:satOff val="2394"/>
                        <a:lumOff val="-6716"/>
                        <a:alphaOff val="0"/>
                      </a:schemeClr>
                    </a:fillRef>
                    <a:effectRef idx="2">
                      <a:schemeClr val="accent5">
                        <a:hueOff val="-30601"/>
                        <a:satOff val="2394"/>
                        <a:lumOff val="-6716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0" name="L-Shape 9"/>
                    <p:cNvSpPr/>
                    <p:nvPr/>
                  </p:nvSpPr>
                  <p:spPr>
                    <a:xfrm rot="5400000">
                      <a:off x="2283618" y="3181233"/>
                      <a:ext cx="967470" cy="1609848"/>
                    </a:xfrm>
                    <a:prstGeom prst="corner">
                      <a:avLst>
                        <a:gd name="adj1" fmla="val 16120"/>
                        <a:gd name="adj2" fmla="val 16110"/>
                      </a:avLst>
                    </a:prstGeom>
                  </p:spPr>
                  <p:style>
                    <a:lnRef idx="1">
                      <a:schemeClr val="accent5">
                        <a:hueOff val="-61201"/>
                        <a:satOff val="4787"/>
                        <a:lumOff val="-13431"/>
                        <a:alphaOff val="0"/>
                      </a:schemeClr>
                    </a:lnRef>
                    <a:fillRef idx="3">
                      <a:schemeClr val="accent5">
                        <a:hueOff val="-61201"/>
                        <a:satOff val="4787"/>
                        <a:lumOff val="-13431"/>
                        <a:alphaOff val="0"/>
                      </a:schemeClr>
                    </a:fillRef>
                    <a:effectRef idx="2">
                      <a:schemeClr val="accent5">
                        <a:hueOff val="-61201"/>
                        <a:satOff val="4787"/>
                        <a:lumOff val="-13431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1" name="Freeform 10"/>
                    <p:cNvSpPr/>
                    <p:nvPr/>
                  </p:nvSpPr>
                  <p:spPr>
                    <a:xfrm>
                      <a:off x="2122123" y="3662231"/>
                      <a:ext cx="1453380" cy="1273973"/>
                    </a:xfrm>
                    <a:custGeom>
                      <a:avLst/>
                      <a:gdLst>
                        <a:gd name="connsiteX0" fmla="*/ 0 w 1453380"/>
                        <a:gd name="connsiteY0" fmla="*/ 0 h 1273973"/>
                        <a:gd name="connsiteX1" fmla="*/ 1453380 w 1453380"/>
                        <a:gd name="connsiteY1" fmla="*/ 0 h 1273973"/>
                        <a:gd name="connsiteX2" fmla="*/ 1453380 w 1453380"/>
                        <a:gd name="connsiteY2" fmla="*/ 1273973 h 1273973"/>
                        <a:gd name="connsiteX3" fmla="*/ 0 w 1453380"/>
                        <a:gd name="connsiteY3" fmla="*/ 1273973 h 1273973"/>
                        <a:gd name="connsiteX4" fmla="*/ 0 w 1453380"/>
                        <a:gd name="connsiteY4" fmla="*/ 0 h 1273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380" h="1273973">
                          <a:moveTo>
                            <a:pt x="0" y="0"/>
                          </a:moveTo>
                          <a:lnTo>
                            <a:pt x="1453380" y="0"/>
                          </a:lnTo>
                          <a:lnTo>
                            <a:pt x="1453380" y="1273973"/>
                          </a:lnTo>
                          <a:lnTo>
                            <a:pt x="0" y="12739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224790" tIns="224790" rIns="224790" bIns="224790" numCol="1" spcCol="1270" anchor="t" anchorCtr="0">
                      <a:noAutofit/>
                    </a:bodyPr>
                    <a:lstStyle/>
                    <a:p>
                      <a:pPr defTabSz="2622550">
                        <a:lnSpc>
                          <a:spcPct val="90000"/>
                        </a:lnSpc>
                        <a:spcAft>
                          <a:spcPct val="35000"/>
                        </a:spcAft>
                      </a:pPr>
                      <a:endParaRPr lang="en-US" sz="5900"/>
                    </a:p>
                  </p:txBody>
                </p:sp>
                <p:sp>
                  <p:nvSpPr>
                    <p:cNvPr id="12" name="Triangle 11"/>
                    <p:cNvSpPr/>
                    <p:nvPr/>
                  </p:nvSpPr>
                  <p:spPr>
                    <a:xfrm>
                      <a:off x="3301281" y="3062715"/>
                      <a:ext cx="274222" cy="274222"/>
                    </a:xfrm>
                    <a:prstGeom prst="triangle">
                      <a:avLst>
                        <a:gd name="adj" fmla="val 100000"/>
                      </a:avLst>
                    </a:prstGeom>
                  </p:spPr>
                  <p:style>
                    <a:lnRef idx="1">
                      <a:schemeClr val="accent5">
                        <a:hueOff val="-91802"/>
                        <a:satOff val="7181"/>
                        <a:lumOff val="-20147"/>
                        <a:alphaOff val="0"/>
                      </a:schemeClr>
                    </a:lnRef>
                    <a:fillRef idx="3">
                      <a:schemeClr val="accent5">
                        <a:hueOff val="-91802"/>
                        <a:satOff val="7181"/>
                        <a:lumOff val="-20147"/>
                        <a:alphaOff val="0"/>
                      </a:schemeClr>
                    </a:fillRef>
                    <a:effectRef idx="2">
                      <a:schemeClr val="accent5">
                        <a:hueOff val="-91802"/>
                        <a:satOff val="7181"/>
                        <a:lumOff val="-20147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3" name="L-Shape 12"/>
                    <p:cNvSpPr/>
                    <p:nvPr/>
                  </p:nvSpPr>
                  <p:spPr>
                    <a:xfrm rot="5400000">
                      <a:off x="4062839" y="2740963"/>
                      <a:ext cx="967470" cy="1609848"/>
                    </a:xfrm>
                    <a:prstGeom prst="corner">
                      <a:avLst>
                        <a:gd name="adj1" fmla="val 16120"/>
                        <a:gd name="adj2" fmla="val 16110"/>
                      </a:avLst>
                    </a:prstGeom>
                  </p:spPr>
                  <p:style>
                    <a:lnRef idx="1">
                      <a:schemeClr val="accent5">
                        <a:hueOff val="-122403"/>
                        <a:satOff val="9574"/>
                        <a:lumOff val="-26863"/>
                        <a:alphaOff val="0"/>
                      </a:schemeClr>
                    </a:lnRef>
                    <a:fillRef idx="3">
                      <a:schemeClr val="accent5">
                        <a:hueOff val="-122403"/>
                        <a:satOff val="9574"/>
                        <a:lumOff val="-26863"/>
                        <a:alphaOff val="0"/>
                      </a:schemeClr>
                    </a:fillRef>
                    <a:effectRef idx="2">
                      <a:schemeClr val="accent5">
                        <a:hueOff val="-122403"/>
                        <a:satOff val="9574"/>
                        <a:lumOff val="-26863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4" name="Freeform 13"/>
                    <p:cNvSpPr/>
                    <p:nvPr/>
                  </p:nvSpPr>
                  <p:spPr>
                    <a:xfrm>
                      <a:off x="3901344" y="3221961"/>
                      <a:ext cx="1453380" cy="1273973"/>
                    </a:xfrm>
                    <a:custGeom>
                      <a:avLst/>
                      <a:gdLst>
                        <a:gd name="connsiteX0" fmla="*/ 0 w 1453380"/>
                        <a:gd name="connsiteY0" fmla="*/ 0 h 1273973"/>
                        <a:gd name="connsiteX1" fmla="*/ 1453380 w 1453380"/>
                        <a:gd name="connsiteY1" fmla="*/ 0 h 1273973"/>
                        <a:gd name="connsiteX2" fmla="*/ 1453380 w 1453380"/>
                        <a:gd name="connsiteY2" fmla="*/ 1273973 h 1273973"/>
                        <a:gd name="connsiteX3" fmla="*/ 0 w 1453380"/>
                        <a:gd name="connsiteY3" fmla="*/ 1273973 h 1273973"/>
                        <a:gd name="connsiteX4" fmla="*/ 0 w 1453380"/>
                        <a:gd name="connsiteY4" fmla="*/ 0 h 1273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380" h="1273973">
                          <a:moveTo>
                            <a:pt x="0" y="0"/>
                          </a:moveTo>
                          <a:lnTo>
                            <a:pt x="1453380" y="0"/>
                          </a:lnTo>
                          <a:lnTo>
                            <a:pt x="1453380" y="1273973"/>
                          </a:lnTo>
                          <a:lnTo>
                            <a:pt x="0" y="12739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224790" tIns="224790" rIns="224790" bIns="224790" numCol="1" spcCol="1270" anchor="t" anchorCtr="0">
                      <a:noAutofit/>
                    </a:bodyPr>
                    <a:lstStyle/>
                    <a:p>
                      <a:pPr defTabSz="2622550">
                        <a:lnSpc>
                          <a:spcPct val="90000"/>
                        </a:lnSpc>
                        <a:spcAft>
                          <a:spcPct val="35000"/>
                        </a:spcAft>
                      </a:pPr>
                      <a:endParaRPr lang="en-US" sz="5900"/>
                    </a:p>
                  </p:txBody>
                </p:sp>
                <p:sp>
                  <p:nvSpPr>
                    <p:cNvPr id="15" name="Triangle 14"/>
                    <p:cNvSpPr/>
                    <p:nvPr/>
                  </p:nvSpPr>
                  <p:spPr>
                    <a:xfrm>
                      <a:off x="5080502" y="2622444"/>
                      <a:ext cx="274222" cy="274222"/>
                    </a:xfrm>
                    <a:prstGeom prst="triangle">
                      <a:avLst>
                        <a:gd name="adj" fmla="val 100000"/>
                      </a:avLst>
                    </a:prstGeom>
                  </p:spPr>
                  <p:style>
                    <a:lnRef idx="1">
                      <a:schemeClr val="accent5">
                        <a:hueOff val="-153004"/>
                        <a:satOff val="11968"/>
                        <a:lumOff val="-33579"/>
                        <a:alphaOff val="0"/>
                      </a:schemeClr>
                    </a:lnRef>
                    <a:fillRef idx="3">
                      <a:schemeClr val="accent5">
                        <a:hueOff val="-153004"/>
                        <a:satOff val="11968"/>
                        <a:lumOff val="-33579"/>
                        <a:alphaOff val="0"/>
                      </a:schemeClr>
                    </a:fillRef>
                    <a:effectRef idx="2">
                      <a:schemeClr val="accent5">
                        <a:hueOff val="-153004"/>
                        <a:satOff val="11968"/>
                        <a:lumOff val="-33579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6" name="L-Shape 15"/>
                    <p:cNvSpPr/>
                    <p:nvPr/>
                  </p:nvSpPr>
                  <p:spPr>
                    <a:xfrm rot="5400000">
                      <a:off x="5842061" y="2300693"/>
                      <a:ext cx="967470" cy="1609848"/>
                    </a:xfrm>
                    <a:prstGeom prst="corner">
                      <a:avLst>
                        <a:gd name="adj1" fmla="val 16120"/>
                        <a:gd name="adj2" fmla="val 16110"/>
                      </a:avLst>
                    </a:prstGeom>
                  </p:spPr>
                  <p:style>
                    <a:lnRef idx="1">
                      <a:schemeClr val="accent5">
                        <a:hueOff val="-183604"/>
                        <a:satOff val="14362"/>
                        <a:lumOff val="-40294"/>
                        <a:alphaOff val="0"/>
                      </a:schemeClr>
                    </a:lnRef>
                    <a:fillRef idx="3">
                      <a:schemeClr val="accent5">
                        <a:hueOff val="-183604"/>
                        <a:satOff val="14362"/>
                        <a:lumOff val="-40294"/>
                        <a:alphaOff val="0"/>
                      </a:schemeClr>
                    </a:fillRef>
                    <a:effectRef idx="2">
                      <a:schemeClr val="accent5">
                        <a:hueOff val="-183604"/>
                        <a:satOff val="14362"/>
                        <a:lumOff val="-40294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7" name="Freeform 16"/>
                    <p:cNvSpPr/>
                    <p:nvPr/>
                  </p:nvSpPr>
                  <p:spPr>
                    <a:xfrm>
                      <a:off x="5680566" y="2781691"/>
                      <a:ext cx="1453380" cy="1273973"/>
                    </a:xfrm>
                    <a:custGeom>
                      <a:avLst/>
                      <a:gdLst>
                        <a:gd name="connsiteX0" fmla="*/ 0 w 1453380"/>
                        <a:gd name="connsiteY0" fmla="*/ 0 h 1273973"/>
                        <a:gd name="connsiteX1" fmla="*/ 1453380 w 1453380"/>
                        <a:gd name="connsiteY1" fmla="*/ 0 h 1273973"/>
                        <a:gd name="connsiteX2" fmla="*/ 1453380 w 1453380"/>
                        <a:gd name="connsiteY2" fmla="*/ 1273973 h 1273973"/>
                        <a:gd name="connsiteX3" fmla="*/ 0 w 1453380"/>
                        <a:gd name="connsiteY3" fmla="*/ 1273973 h 1273973"/>
                        <a:gd name="connsiteX4" fmla="*/ 0 w 1453380"/>
                        <a:gd name="connsiteY4" fmla="*/ 0 h 1273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380" h="1273973">
                          <a:moveTo>
                            <a:pt x="0" y="0"/>
                          </a:moveTo>
                          <a:lnTo>
                            <a:pt x="1453380" y="0"/>
                          </a:lnTo>
                          <a:lnTo>
                            <a:pt x="1453380" y="1273973"/>
                          </a:lnTo>
                          <a:lnTo>
                            <a:pt x="0" y="12739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48590" tIns="148590" rIns="148590" bIns="148590" numCol="1" spcCol="1270" anchor="t" anchorCtr="0">
                      <a:noAutofit/>
                    </a:bodyPr>
                    <a:lstStyle/>
                    <a:p>
                      <a:pPr defTabSz="1733550">
                        <a:lnSpc>
                          <a:spcPct val="90000"/>
                        </a:lnSpc>
                        <a:spcAft>
                          <a:spcPct val="35000"/>
                        </a:spcAft>
                      </a:pPr>
                      <a:endParaRPr lang="en-US" sz="3900"/>
                    </a:p>
                  </p:txBody>
                </p:sp>
                <p:sp>
                  <p:nvSpPr>
                    <p:cNvPr id="18" name="Triangle 17"/>
                    <p:cNvSpPr/>
                    <p:nvPr/>
                  </p:nvSpPr>
                  <p:spPr>
                    <a:xfrm>
                      <a:off x="6859724" y="2182174"/>
                      <a:ext cx="274222" cy="274222"/>
                    </a:xfrm>
                    <a:prstGeom prst="triangle">
                      <a:avLst>
                        <a:gd name="adj" fmla="val 100000"/>
                      </a:avLst>
                    </a:prstGeom>
                  </p:spPr>
                  <p:style>
                    <a:lnRef idx="1">
                      <a:schemeClr val="accent5">
                        <a:hueOff val="-214205"/>
                        <a:satOff val="16755"/>
                        <a:lumOff val="-47010"/>
                        <a:alphaOff val="0"/>
                      </a:schemeClr>
                    </a:lnRef>
                    <a:fillRef idx="3">
                      <a:schemeClr val="accent5">
                        <a:hueOff val="-214205"/>
                        <a:satOff val="16755"/>
                        <a:lumOff val="-47010"/>
                        <a:alphaOff val="0"/>
                      </a:schemeClr>
                    </a:fillRef>
                    <a:effectRef idx="2">
                      <a:schemeClr val="accent5">
                        <a:hueOff val="-214205"/>
                        <a:satOff val="16755"/>
                        <a:lumOff val="-4701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19" name="L-Shape 18"/>
                    <p:cNvSpPr/>
                    <p:nvPr/>
                  </p:nvSpPr>
                  <p:spPr>
                    <a:xfrm rot="5400000">
                      <a:off x="7621283" y="1860423"/>
                      <a:ext cx="967470" cy="1609848"/>
                    </a:xfrm>
                    <a:prstGeom prst="corner">
                      <a:avLst>
                        <a:gd name="adj1" fmla="val 16120"/>
                        <a:gd name="adj2" fmla="val 16110"/>
                      </a:avLst>
                    </a:prstGeom>
                  </p:spPr>
                  <p:style>
                    <a:lnRef idx="1">
                      <a:schemeClr val="accent5">
                        <a:hueOff val="-244806"/>
                        <a:satOff val="19149"/>
                        <a:lumOff val="-53726"/>
                        <a:alphaOff val="0"/>
                      </a:schemeClr>
                    </a:lnRef>
                    <a:fillRef idx="3">
                      <a:schemeClr val="accent5">
                        <a:hueOff val="-244806"/>
                        <a:satOff val="19149"/>
                        <a:lumOff val="-53726"/>
                        <a:alphaOff val="0"/>
                      </a:schemeClr>
                    </a:fillRef>
                    <a:effectRef idx="2">
                      <a:schemeClr val="accent5">
                        <a:hueOff val="-244806"/>
                        <a:satOff val="19149"/>
                        <a:lumOff val="-53726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</p:sp>
                <p:sp>
                  <p:nvSpPr>
                    <p:cNvPr id="20" name="Freeform 19"/>
                    <p:cNvSpPr/>
                    <p:nvPr/>
                  </p:nvSpPr>
                  <p:spPr>
                    <a:xfrm>
                      <a:off x="7459788" y="2341421"/>
                      <a:ext cx="1453380" cy="1273973"/>
                    </a:xfrm>
                    <a:custGeom>
                      <a:avLst/>
                      <a:gdLst>
                        <a:gd name="connsiteX0" fmla="*/ 0 w 1453380"/>
                        <a:gd name="connsiteY0" fmla="*/ 0 h 1273973"/>
                        <a:gd name="connsiteX1" fmla="*/ 1453380 w 1453380"/>
                        <a:gd name="connsiteY1" fmla="*/ 0 h 1273973"/>
                        <a:gd name="connsiteX2" fmla="*/ 1453380 w 1453380"/>
                        <a:gd name="connsiteY2" fmla="*/ 1273973 h 1273973"/>
                        <a:gd name="connsiteX3" fmla="*/ 0 w 1453380"/>
                        <a:gd name="connsiteY3" fmla="*/ 1273973 h 1273973"/>
                        <a:gd name="connsiteX4" fmla="*/ 0 w 1453380"/>
                        <a:gd name="connsiteY4" fmla="*/ 0 h 1273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380" h="1273973">
                          <a:moveTo>
                            <a:pt x="0" y="0"/>
                          </a:moveTo>
                          <a:lnTo>
                            <a:pt x="1453380" y="0"/>
                          </a:lnTo>
                          <a:lnTo>
                            <a:pt x="1453380" y="1273973"/>
                          </a:lnTo>
                          <a:lnTo>
                            <a:pt x="0" y="12739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</p:spPr>
                  <p:style>
                    <a:lnRef idx="0">
                      <a:schemeClr val="dk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  <p:txBody>
                    <a:bodyPr spcFirstLastPara="0" vert="horz" wrap="square" lIns="148590" tIns="148590" rIns="148590" bIns="148590" numCol="1" spcCol="1270" anchor="t" anchorCtr="0">
                      <a:noAutofit/>
                    </a:bodyPr>
                    <a:lstStyle/>
                    <a:p>
                      <a:pPr defTabSz="1733550">
                        <a:lnSpc>
                          <a:spcPct val="90000"/>
                        </a:lnSpc>
                        <a:spcAft>
                          <a:spcPct val="35000"/>
                        </a:spcAft>
                      </a:pPr>
                      <a:endParaRPr lang="en-US" sz="3900"/>
                    </a:p>
                  </p:txBody>
                </p:sp>
              </p:grpSp>
              <p:sp>
                <p:nvSpPr>
                  <p:cNvPr id="26" name="Freeform 25"/>
                  <p:cNvSpPr/>
                  <p:nvPr/>
                </p:nvSpPr>
                <p:spPr>
                  <a:xfrm>
                    <a:off x="339674" y="4182492"/>
                    <a:ext cx="1675728" cy="1600234"/>
                  </a:xfrm>
                  <a:custGeom>
                    <a:avLst/>
                    <a:gdLst>
                      <a:gd name="connsiteX0" fmla="*/ 0 w 1825587"/>
                      <a:gd name="connsiteY0" fmla="*/ 0 h 1600234"/>
                      <a:gd name="connsiteX1" fmla="*/ 1825587 w 1825587"/>
                      <a:gd name="connsiteY1" fmla="*/ 0 h 1600234"/>
                      <a:gd name="connsiteX2" fmla="*/ 1825587 w 1825587"/>
                      <a:gd name="connsiteY2" fmla="*/ 1600234 h 1600234"/>
                      <a:gd name="connsiteX3" fmla="*/ 0 w 1825587"/>
                      <a:gd name="connsiteY3" fmla="*/ 1600234 h 1600234"/>
                      <a:gd name="connsiteX4" fmla="*/ 0 w 1825587"/>
                      <a:gd name="connsiteY4" fmla="*/ 0 h 1600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5587" h="1600234">
                        <a:moveTo>
                          <a:pt x="0" y="0"/>
                        </a:moveTo>
                        <a:lnTo>
                          <a:pt x="1825587" y="0"/>
                        </a:lnTo>
                        <a:lnTo>
                          <a:pt x="1825587" y="1600234"/>
                        </a:lnTo>
                        <a:lnTo>
                          <a:pt x="0" y="16002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0">
                    <a:schemeClr val="dk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45720" tIns="45720" rIns="45720" bIns="45720" numCol="1" spcCol="1270" anchor="t" anchorCtr="0">
                    <a:noAutofit/>
                  </a:bodyPr>
                  <a:lstStyle/>
                  <a:p>
                    <a:pPr defTabSz="533400">
                      <a:lnSpc>
                        <a:spcPct val="90000"/>
                      </a:lnSpc>
                      <a:spcAft>
                        <a:spcPct val="35000"/>
                      </a:spcAft>
                    </a:pPr>
                    <a:r>
                      <a:rPr lang="en-US" sz="1200" b="1" u="sng" dirty="0">
                        <a:solidFill>
                          <a:srgbClr val="000000"/>
                        </a:solidFill>
                        <a:ea typeface="Arial" charset="0"/>
                        <a:cs typeface="Arial" charset="0"/>
                      </a:rPr>
                      <a:t>Release 0.5 Beta</a:t>
                    </a:r>
                  </a:p>
                  <a:p>
                    <a:pPr marL="171450" lvl="1" indent="-171450" defTabSz="711200">
                      <a:lnSpc>
                        <a:spcPct val="90000"/>
                      </a:lnSpc>
                      <a:spcAft>
                        <a:spcPct val="15000"/>
                      </a:spcAft>
                      <a:buChar char="••"/>
                    </a:pPr>
                    <a:r>
                      <a:rPr lang="en-US" sz="1200" b="1" i="1" dirty="0"/>
                      <a:t>Cognitive Enterprise Data Lake</a:t>
                    </a:r>
                    <a:r>
                      <a:rPr lang="en-US" sz="1200" dirty="0"/>
                      <a:t>: Critical data sets consolidated to form client 360</a:t>
                    </a:r>
                    <a:r>
                      <a:rPr lang="en-US" sz="1200" baseline="30000" dirty="0"/>
                      <a:t>o</a:t>
                    </a:r>
                    <a:r>
                      <a:rPr lang="en-US" sz="1200" dirty="0"/>
                      <a:t> views</a:t>
                    </a:r>
                  </a:p>
                  <a:p>
                    <a:pPr marL="171450" lvl="1" indent="-171450" defTabSz="711200">
                      <a:lnSpc>
                        <a:spcPct val="90000"/>
                      </a:lnSpc>
                      <a:spcAft>
                        <a:spcPct val="15000"/>
                      </a:spcAft>
                      <a:buChar char="••"/>
                    </a:pPr>
                    <a:r>
                      <a:rPr lang="en-US" sz="1200" b="1" i="1" dirty="0"/>
                      <a:t>Cognitive Q&amp;A </a:t>
                    </a:r>
                    <a:r>
                      <a:rPr lang="en-US" sz="1200" dirty="0"/>
                      <a:t>(CAO/CDO) to answer critical business questions</a:t>
                    </a:r>
                  </a:p>
                </p:txBody>
              </p:sp>
            </p:grpSp>
            <p:sp>
              <p:nvSpPr>
                <p:cNvPr id="27" name="Freeform 26"/>
                <p:cNvSpPr/>
                <p:nvPr/>
              </p:nvSpPr>
              <p:spPr>
                <a:xfrm>
                  <a:off x="2100576" y="3730551"/>
                  <a:ext cx="1647526" cy="1600234"/>
                </a:xfrm>
                <a:custGeom>
                  <a:avLst/>
                  <a:gdLst>
                    <a:gd name="connsiteX0" fmla="*/ 0 w 1825587"/>
                    <a:gd name="connsiteY0" fmla="*/ 0 h 1600234"/>
                    <a:gd name="connsiteX1" fmla="*/ 1825587 w 1825587"/>
                    <a:gd name="connsiteY1" fmla="*/ 0 h 1600234"/>
                    <a:gd name="connsiteX2" fmla="*/ 1825587 w 1825587"/>
                    <a:gd name="connsiteY2" fmla="*/ 1600234 h 1600234"/>
                    <a:gd name="connsiteX3" fmla="*/ 0 w 1825587"/>
                    <a:gd name="connsiteY3" fmla="*/ 1600234 h 1600234"/>
                    <a:gd name="connsiteX4" fmla="*/ 0 w 1825587"/>
                    <a:gd name="connsiteY4" fmla="*/ 0 h 1600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5587" h="1600234">
                      <a:moveTo>
                        <a:pt x="0" y="0"/>
                      </a:moveTo>
                      <a:lnTo>
                        <a:pt x="1825587" y="0"/>
                      </a:lnTo>
                      <a:lnTo>
                        <a:pt x="1825587" y="1600234"/>
                      </a:lnTo>
                      <a:lnTo>
                        <a:pt x="0" y="16002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5720" tIns="45720" rIns="45720" bIns="45720" numCol="1" spcCol="1270" anchor="t" anchorCtr="0">
                  <a:noAutofit/>
                </a:bodyPr>
                <a:lstStyle/>
                <a:p>
                  <a:pPr defTabSz="53340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US" sz="1200" b="1" u="sng" dirty="0">
                      <a:solidFill>
                        <a:srgbClr val="000000"/>
                      </a:solidFill>
                      <a:ea typeface="Arial" charset="0"/>
                      <a:cs typeface="Arial" charset="0"/>
                    </a:rPr>
                    <a:t>Release 0.5 GA</a:t>
                  </a:r>
                </a:p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Char char="••"/>
                  </a:pPr>
                  <a:r>
                    <a:rPr lang="en-US" sz="1200" b="1" i="1" dirty="0"/>
                    <a:t>Data-as-a-Service</a:t>
                  </a:r>
                  <a:r>
                    <a:rPr lang="en-US" sz="1200" dirty="0"/>
                    <a:t>: APIs and data views to deliver answers to critical business questions</a:t>
                  </a:r>
                </a:p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Char char="••"/>
                  </a:pPr>
                  <a:r>
                    <a:rPr lang="en-US" sz="1200" dirty="0"/>
                    <a:t>Team/User sandboxes to support </a:t>
                  </a:r>
                  <a:r>
                    <a:rPr lang="en-US" sz="1200" b="1" i="1" dirty="0"/>
                    <a:t>analytic &amp; cognitive projects</a:t>
                  </a:r>
                </a:p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</a:pPr>
                  <a:r>
                    <a:rPr lang="en-US" sz="1200" dirty="0"/>
                    <a:t>Integration with </a:t>
                  </a:r>
                  <a:r>
                    <a:rPr lang="en-US" sz="1200" b="1" dirty="0"/>
                    <a:t>Watson Data Platform</a:t>
                  </a:r>
                </a:p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</a:pPr>
                  <a:r>
                    <a:rPr lang="en-US" sz="1200" b="1" dirty="0"/>
                    <a:t>Deep learning</a:t>
                  </a:r>
                  <a:r>
                    <a:rPr lang="en-US" sz="1200" dirty="0"/>
                    <a:t> solutions</a:t>
                  </a:r>
                </a:p>
              </p:txBody>
            </p:sp>
          </p:grpSp>
        </p:grpSp>
        <p:grpSp>
          <p:nvGrpSpPr>
            <p:cNvPr id="36" name="Group 35"/>
            <p:cNvGrpSpPr/>
            <p:nvPr/>
          </p:nvGrpSpPr>
          <p:grpSpPr>
            <a:xfrm>
              <a:off x="3904734" y="2352634"/>
              <a:ext cx="5239267" cy="2503147"/>
              <a:chOff x="3904734" y="2352634"/>
              <a:chExt cx="5239267" cy="2503147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677340" y="2793870"/>
                <a:ext cx="1825587" cy="1600234"/>
              </a:xfrm>
              <a:custGeom>
                <a:avLst/>
                <a:gdLst>
                  <a:gd name="connsiteX0" fmla="*/ 0 w 1825587"/>
                  <a:gd name="connsiteY0" fmla="*/ 0 h 1600234"/>
                  <a:gd name="connsiteX1" fmla="*/ 1825587 w 1825587"/>
                  <a:gd name="connsiteY1" fmla="*/ 0 h 1600234"/>
                  <a:gd name="connsiteX2" fmla="*/ 1825587 w 1825587"/>
                  <a:gd name="connsiteY2" fmla="*/ 1600234 h 1600234"/>
                  <a:gd name="connsiteX3" fmla="*/ 0 w 1825587"/>
                  <a:gd name="connsiteY3" fmla="*/ 1600234 h 1600234"/>
                  <a:gd name="connsiteX4" fmla="*/ 0 w 1825587"/>
                  <a:gd name="connsiteY4" fmla="*/ 0 h 160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5587" h="1600234">
                    <a:moveTo>
                      <a:pt x="0" y="0"/>
                    </a:moveTo>
                    <a:lnTo>
                      <a:pt x="1825587" y="0"/>
                    </a:lnTo>
                    <a:lnTo>
                      <a:pt x="1825587" y="1600234"/>
                    </a:lnTo>
                    <a:lnTo>
                      <a:pt x="0" y="160023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20" tIns="45720" rIns="45720" bIns="45720" numCol="1" spcCol="1270" anchor="t" anchorCtr="0">
                <a:noAutofit/>
              </a:bodyPr>
              <a:lstStyle/>
              <a:p>
                <a:pPr defTabSz="5334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1200" b="1" u="sng" dirty="0">
                    <a:solidFill>
                      <a:srgbClr val="000000"/>
                    </a:solidFill>
                    <a:ea typeface="Arial" charset="0"/>
                    <a:cs typeface="Arial" charset="0"/>
                  </a:rPr>
                  <a:t>Release 1.0 Beta</a:t>
                </a:r>
                <a:endParaRPr lang="en-US" sz="1200" dirty="0"/>
              </a:p>
              <a:p>
                <a:pPr marL="171450" lvl="1" indent="-171450" defTabSz="711200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200" b="1" i="1" dirty="0"/>
                  <a:t>Deep Learning &amp; Natural Language Query </a:t>
                </a:r>
                <a:r>
                  <a:rPr lang="en-US" sz="1200" dirty="0"/>
                  <a:t>for critical business questions &amp; answers</a:t>
                </a:r>
              </a:p>
              <a:p>
                <a:pPr marL="171450" lvl="1" indent="-171450" defTabSz="711200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200" dirty="0"/>
                  <a:t>Data </a:t>
                </a:r>
                <a:r>
                  <a:rPr lang="en-US" sz="1200" b="1" dirty="0"/>
                  <a:t>visualizations</a:t>
                </a: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3904734" y="3255547"/>
                <a:ext cx="1603232" cy="1600234"/>
              </a:xfrm>
              <a:custGeom>
                <a:avLst/>
                <a:gdLst>
                  <a:gd name="connsiteX0" fmla="*/ 0 w 1825587"/>
                  <a:gd name="connsiteY0" fmla="*/ 0 h 1600234"/>
                  <a:gd name="connsiteX1" fmla="*/ 1825587 w 1825587"/>
                  <a:gd name="connsiteY1" fmla="*/ 0 h 1600234"/>
                  <a:gd name="connsiteX2" fmla="*/ 1825587 w 1825587"/>
                  <a:gd name="connsiteY2" fmla="*/ 1600234 h 1600234"/>
                  <a:gd name="connsiteX3" fmla="*/ 0 w 1825587"/>
                  <a:gd name="connsiteY3" fmla="*/ 1600234 h 1600234"/>
                  <a:gd name="connsiteX4" fmla="*/ 0 w 1825587"/>
                  <a:gd name="connsiteY4" fmla="*/ 0 h 160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5587" h="1600234">
                    <a:moveTo>
                      <a:pt x="0" y="0"/>
                    </a:moveTo>
                    <a:lnTo>
                      <a:pt x="1825587" y="0"/>
                    </a:lnTo>
                    <a:lnTo>
                      <a:pt x="1825587" y="1600234"/>
                    </a:lnTo>
                    <a:lnTo>
                      <a:pt x="0" y="160023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20" tIns="45720" rIns="45720" bIns="45720" numCol="1" spcCol="1270" anchor="t" anchorCtr="0">
                <a:noAutofit/>
              </a:bodyPr>
              <a:lstStyle/>
              <a:p>
                <a:pPr defTabSz="5334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1200" b="1" u="sng" dirty="0">
                    <a:solidFill>
                      <a:srgbClr val="000000"/>
                    </a:solidFill>
                    <a:ea typeface="Arial" charset="0"/>
                    <a:cs typeface="Arial" charset="0"/>
                  </a:rPr>
                  <a:t>Release 1.0 Alpha</a:t>
                </a:r>
              </a:p>
              <a:p>
                <a:pPr marL="171450" lvl="1" indent="-171450" defTabSz="711200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200" b="1" i="1" dirty="0"/>
                  <a:t>Cognition-as-a-Service</a:t>
                </a:r>
                <a:r>
                  <a:rPr lang="en-US" sz="1200" dirty="0"/>
                  <a:t>: Cognitive predictive models on structured data</a:t>
                </a:r>
              </a:p>
              <a:p>
                <a:pPr marL="171450" lvl="1" indent="-171450" defTabSz="711200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200" b="1" i="1" dirty="0"/>
                  <a:t>Standardized</a:t>
                </a:r>
                <a:r>
                  <a:rPr lang="en-US" sz="1200" dirty="0"/>
                  <a:t> answers to critical business questions</a:t>
                </a: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7459789" y="2352634"/>
                <a:ext cx="1684212" cy="1600234"/>
              </a:xfrm>
              <a:custGeom>
                <a:avLst/>
                <a:gdLst>
                  <a:gd name="connsiteX0" fmla="*/ 0 w 1825587"/>
                  <a:gd name="connsiteY0" fmla="*/ 0 h 1600234"/>
                  <a:gd name="connsiteX1" fmla="*/ 1825587 w 1825587"/>
                  <a:gd name="connsiteY1" fmla="*/ 0 h 1600234"/>
                  <a:gd name="connsiteX2" fmla="*/ 1825587 w 1825587"/>
                  <a:gd name="connsiteY2" fmla="*/ 1600234 h 1600234"/>
                  <a:gd name="connsiteX3" fmla="*/ 0 w 1825587"/>
                  <a:gd name="connsiteY3" fmla="*/ 1600234 h 1600234"/>
                  <a:gd name="connsiteX4" fmla="*/ 0 w 1825587"/>
                  <a:gd name="connsiteY4" fmla="*/ 0 h 160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5587" h="1600234">
                    <a:moveTo>
                      <a:pt x="0" y="0"/>
                    </a:moveTo>
                    <a:lnTo>
                      <a:pt x="1825587" y="0"/>
                    </a:lnTo>
                    <a:lnTo>
                      <a:pt x="1825587" y="1600234"/>
                    </a:lnTo>
                    <a:lnTo>
                      <a:pt x="0" y="160023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20" tIns="45720" rIns="45720" bIns="45720" numCol="1" spcCol="1270" anchor="t" anchorCtr="0">
                <a:noAutofit/>
              </a:bodyPr>
              <a:lstStyle/>
              <a:p>
                <a:pPr defTabSz="5334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1200" b="1" u="sng" dirty="0">
                    <a:solidFill>
                      <a:srgbClr val="000000"/>
                    </a:solidFill>
                    <a:ea typeface="Arial" charset="0"/>
                    <a:cs typeface="Arial" charset="0"/>
                  </a:rPr>
                  <a:t>Release 1.0 GA</a:t>
                </a:r>
              </a:p>
              <a:p>
                <a:pPr marL="171450" lvl="1" indent="-171450" defTabSz="711200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200" b="1" i="1" dirty="0"/>
                  <a:t>Trust-as-a-Service</a:t>
                </a:r>
                <a:r>
                  <a:rPr lang="en-US" sz="1200" dirty="0"/>
                  <a:t>: Automated enforcement of governance policies </a:t>
                </a:r>
                <a:r>
                  <a:rPr lang="mr-IN" sz="1200" dirty="0"/>
                  <a:t>–</a:t>
                </a:r>
                <a:r>
                  <a:rPr lang="en-US" sz="1200" dirty="0"/>
                  <a:t> GDPR compliant</a:t>
                </a:r>
              </a:p>
              <a:p>
                <a:pPr marL="171450" lvl="1" indent="-171450" defTabSz="711200">
                  <a:lnSpc>
                    <a:spcPct val="90000"/>
                  </a:lnSpc>
                  <a:spcAft>
                    <a:spcPct val="15000"/>
                  </a:spcAft>
                  <a:buChar char="••"/>
                </a:pPr>
                <a:r>
                  <a:rPr lang="en-US" sz="1200" dirty="0"/>
                  <a:t>Secure access from any platform (PC, iOS, Android)</a:t>
                </a:r>
              </a:p>
              <a:p>
                <a:pPr marL="171450" lvl="1" indent="-171450" defTabSz="711200">
                  <a:lnSpc>
                    <a:spcPct val="90000"/>
                  </a:lnSpc>
                  <a:spcAft>
                    <a:spcPct val="15000"/>
                  </a:spcAft>
                  <a:buFontTx/>
                  <a:buChar char="••"/>
                </a:pPr>
                <a:r>
                  <a:rPr lang="en-US" sz="1200" b="1" i="1" dirty="0"/>
                  <a:t>Enterprise </a:t>
                </a:r>
                <a:r>
                  <a:rPr lang="mr-IN" sz="1200" b="1" i="1" dirty="0"/>
                  <a:t>–</a:t>
                </a:r>
                <a:r>
                  <a:rPr lang="en-US" sz="1200" b="1" i="1" dirty="0"/>
                  <a:t> wide cognitive catalog </a:t>
                </a:r>
                <a:r>
                  <a:rPr lang="en-US" sz="1200" dirty="0"/>
                  <a:t>of data assets, notebooks, queries &amp; dashboards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00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CEDP is a </a:t>
            </a:r>
            <a:r>
              <a:rPr lang="en-US" sz="1600" b="1" dirty="0"/>
              <a:t>world-class enterprise data infrastructure</a:t>
            </a:r>
            <a:r>
              <a:rPr lang="en-US" sz="1600" dirty="0"/>
              <a:t> that integrates strategic cognitive IBM offerings on a </a:t>
            </a:r>
            <a:r>
              <a:rPr lang="en-US" sz="1600" b="1" dirty="0"/>
              <a:t>cloud platform </a:t>
            </a:r>
            <a:r>
              <a:rPr lang="en-US" sz="1600" dirty="0"/>
              <a:t>with our enterprise environment to consolidate and make available </a:t>
            </a:r>
            <a:r>
              <a:rPr lang="en-US" sz="1600" b="1" dirty="0"/>
              <a:t>IBM's rich data resources </a:t>
            </a:r>
            <a:r>
              <a:rPr lang="en-US" sz="1600" dirty="0"/>
              <a:t>in an unprecedented way. This platform and its services will transform IBM into a </a:t>
            </a:r>
            <a:r>
              <a:rPr lang="en-US" sz="1600" b="1" dirty="0"/>
              <a:t>cognitive business enterprise</a:t>
            </a:r>
            <a:r>
              <a:rPr lang="en-US" sz="1600" dirty="0"/>
              <a:t> through </a:t>
            </a:r>
            <a:r>
              <a:rPr lang="en-US" sz="1600" b="1" dirty="0"/>
              <a:t>cognitive services</a:t>
            </a:r>
            <a:r>
              <a:rPr lang="en-US" sz="1600" dirty="0"/>
              <a:t> and providing means to </a:t>
            </a:r>
            <a:r>
              <a:rPr lang="en-US" sz="1600" b="1" dirty="0"/>
              <a:t>share</a:t>
            </a:r>
            <a:r>
              <a:rPr lang="en-US" sz="1600" dirty="0"/>
              <a:t> and </a:t>
            </a:r>
            <a:r>
              <a:rPr lang="en-US" sz="1600" b="1" dirty="0"/>
              <a:t>integrate data</a:t>
            </a:r>
            <a:r>
              <a:rPr lang="en-US" sz="1600" dirty="0"/>
              <a:t> in fundamentally new ways. The key offerings are Cognitive Enterprise Data Lake (</a:t>
            </a:r>
            <a:r>
              <a:rPr lang="en-US" sz="1600" b="1" dirty="0" err="1"/>
              <a:t>CoEDL</a:t>
            </a:r>
            <a:r>
              <a:rPr lang="en-US" sz="1600" dirty="0"/>
              <a:t>), cognition services (</a:t>
            </a:r>
            <a:r>
              <a:rPr lang="en-US" sz="1600" b="1" dirty="0" err="1"/>
              <a:t>CaaS</a:t>
            </a:r>
            <a:r>
              <a:rPr lang="en-US" sz="1600" dirty="0"/>
              <a:t>), data services (</a:t>
            </a:r>
            <a:r>
              <a:rPr lang="en-US" sz="1600" b="1" dirty="0" err="1"/>
              <a:t>DaaS</a:t>
            </a:r>
            <a:r>
              <a:rPr lang="en-US" sz="1600" dirty="0"/>
              <a:t>), and trust services (</a:t>
            </a:r>
            <a:r>
              <a:rPr lang="en-US" sz="1600" b="1" dirty="0" err="1"/>
              <a:t>TaaS</a:t>
            </a:r>
            <a:r>
              <a:rPr lang="en-US" sz="1600" dirty="0"/>
              <a:t>). Through these interfaces, </a:t>
            </a:r>
            <a:r>
              <a:rPr lang="en-US" sz="1600" b="1" dirty="0"/>
              <a:t>IBM Business</a:t>
            </a:r>
            <a:r>
              <a:rPr lang="en-US" sz="1600" dirty="0"/>
              <a:t> and </a:t>
            </a:r>
            <a:r>
              <a:rPr lang="en-US" sz="1600" b="1" dirty="0"/>
              <a:t>Functional Units</a:t>
            </a:r>
            <a:r>
              <a:rPr lang="en-US" sz="1600" dirty="0"/>
              <a:t> will interact with the platform as </a:t>
            </a:r>
            <a:r>
              <a:rPr lang="en-US" sz="1600" b="1" dirty="0"/>
              <a:t>producers</a:t>
            </a:r>
            <a:r>
              <a:rPr lang="en-US" sz="1600" dirty="0"/>
              <a:t> and </a:t>
            </a:r>
            <a:r>
              <a:rPr lang="en-US" sz="1600" b="1" dirty="0"/>
              <a:t>consumers</a:t>
            </a:r>
            <a:r>
              <a:rPr lang="en-US" sz="1600" dirty="0"/>
              <a:t>, i.e., both contributing to and using its capabilities.</a:t>
            </a:r>
          </a:p>
        </p:txBody>
      </p:sp>
    </p:spTree>
    <p:extLst>
      <p:ext uri="{BB962C8B-B14F-4D97-AF65-F5344CB8AC3E}">
        <p14:creationId xmlns:p14="http://schemas.microsoft.com/office/powerpoint/2010/main" val="219618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CEDP: Offerings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365125" y="990600"/>
          <a:ext cx="11445875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775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11445240" cy="631797"/>
          </a:xfrm>
        </p:spPr>
        <p:txBody>
          <a:bodyPr>
            <a:normAutofit/>
          </a:bodyPr>
          <a:lstStyle/>
          <a:p>
            <a:r>
              <a:rPr lang="en-US" dirty="0"/>
              <a:t>CEDP v0.5 in Q42016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" y="2158723"/>
            <a:ext cx="1236236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Producers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85759" y="2151196"/>
            <a:ext cx="1364476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Consumers</a:t>
            </a:r>
          </a:p>
        </p:txBody>
      </p:sp>
      <p:graphicFrame>
        <p:nvGraphicFramePr>
          <p:cNvPr id="1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070434"/>
              </p:ext>
            </p:extLst>
          </p:nvPr>
        </p:nvGraphicFramePr>
        <p:xfrm>
          <a:off x="2590800" y="1788568"/>
          <a:ext cx="64008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243840" y="2528055"/>
            <a:ext cx="3352800" cy="3139321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Ingest data from Data Sources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Ingest data for Reporting applications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Develop and Deploy Analytics jobs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Provide Technical Metadata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Submit requests through Forms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Provide access policies and authorize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i="1" dirty="0"/>
              <a:t>Build reporting applications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i="1" dirty="0"/>
              <a:t>Deploy analytical models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i="1" dirty="0"/>
              <a:t>Ensure data quality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i="1" dirty="0"/>
              <a:t>Provide business questions for </a:t>
            </a:r>
            <a:r>
              <a:rPr lang="en-US" sz="1200" i="1" dirty="0" err="1"/>
              <a:t>CaaS</a:t>
            </a:r>
            <a:endParaRPr lang="en-US" sz="1200" i="1" dirty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i="1" dirty="0"/>
              <a:t>Real-time IOT data ingestion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85759" y="2520528"/>
            <a:ext cx="4053841" cy="3139321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Enterprise-wide Catalog to browse data assets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Obtain Client 360-degree views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Perform Analytics with data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Support Cognitive Process Initiatives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Support Business Applications through APIs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ü"/>
            </a:pPr>
            <a:r>
              <a:rPr lang="en-US" sz="1200" dirty="0"/>
              <a:t>Submit requests through Forms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Develop self-service applications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Enterprise-wide governance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Obtains answers to Business questions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Share Trusted data within the enterprise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Alerts from real-time IOT data ingestion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45804" y="6031468"/>
            <a:ext cx="2685607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Governance (</a:t>
            </a:r>
            <a:r>
              <a:rPr lang="en-US" sz="1800" dirty="0" err="1">
                <a:solidFill>
                  <a:schemeClr val="bg1"/>
                </a:solidFill>
              </a:rPr>
              <a:t>TaaS</a:t>
            </a:r>
            <a:r>
              <a:rPr lang="en-US" sz="1800" dirty="0">
                <a:solidFill>
                  <a:schemeClr val="bg1"/>
                </a:solidFill>
              </a:rPr>
              <a:t> v0.5)</a:t>
            </a:r>
          </a:p>
        </p:txBody>
      </p:sp>
    </p:spTree>
    <p:extLst>
      <p:ext uri="{BB962C8B-B14F-4D97-AF65-F5344CB8AC3E}">
        <p14:creationId xmlns:p14="http://schemas.microsoft.com/office/powerpoint/2010/main" val="213943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638"/>
            <a:ext cx="11445240" cy="631797"/>
          </a:xfrm>
        </p:spPr>
        <p:txBody>
          <a:bodyPr>
            <a:normAutofit/>
          </a:bodyPr>
          <a:lstStyle/>
          <a:p>
            <a:r>
              <a:rPr lang="en-US" dirty="0"/>
              <a:t>CEDP v1.0 in Q42017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960" y="1642637"/>
            <a:ext cx="1236236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Producers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58200" y="1624575"/>
            <a:ext cx="1364476" cy="3693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Consumers</a:t>
            </a:r>
          </a:p>
        </p:txBody>
      </p:sp>
      <p:graphicFrame>
        <p:nvGraphicFramePr>
          <p:cNvPr id="1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958580"/>
              </p:ext>
            </p:extLst>
          </p:nvPr>
        </p:nvGraphicFramePr>
        <p:xfrm>
          <a:off x="3124200" y="1527703"/>
          <a:ext cx="57150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457200" y="2001434"/>
            <a:ext cx="3352800" cy="2862322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Ingests data for analytics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Ingests infrequently used data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Ingests data for </a:t>
            </a:r>
            <a:r>
              <a:rPr lang="en-US" sz="1200" dirty="0" err="1"/>
              <a:t>sunsetting</a:t>
            </a:r>
            <a:r>
              <a:rPr lang="en-US" sz="1200" dirty="0"/>
              <a:t> DW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Builds reporting applications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Deploys analytical models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Provides technical metadata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Ensures data quality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Provides business questions for </a:t>
            </a:r>
            <a:r>
              <a:rPr lang="en-US" sz="1200" dirty="0" err="1"/>
              <a:t>CaaS</a:t>
            </a:r>
            <a:endParaRPr lang="en-US" sz="1200" dirty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Real-time IOT data ingestion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is-IS" sz="1200" dirty="0"/>
              <a:t>…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8458200" y="1993907"/>
            <a:ext cx="3352800" cy="2862322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Obtain 360-degree views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Perform analytics with data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Obtain reports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Enterprise-wide catalog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Enterprise-wide governance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Obtains answers to Business questions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Alerts from real-time IOT data ingestion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Enables Cognitive Process Initiatives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1200" dirty="0"/>
              <a:t>Share trusted data within the enterprise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is-IS" sz="1200" dirty="0"/>
              <a:t>…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488505" y="5345668"/>
            <a:ext cx="1441420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Governance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2200" y="5345668"/>
            <a:ext cx="1492716" cy="3693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Monetization</a:t>
            </a:r>
          </a:p>
        </p:txBody>
      </p:sp>
    </p:spTree>
    <p:extLst>
      <p:ext uri="{BB962C8B-B14F-4D97-AF65-F5344CB8AC3E}">
        <p14:creationId xmlns:p14="http://schemas.microsoft.com/office/powerpoint/2010/main" val="299152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CEDP: Personas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4200758"/>
              </p:ext>
            </p:extLst>
          </p:nvPr>
        </p:nvGraphicFramePr>
        <p:xfrm>
          <a:off x="365125" y="990600"/>
          <a:ext cx="11445875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57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CEDP: Timeline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703338" y="2570505"/>
            <a:ext cx="23815" cy="575302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Cube 5"/>
          <p:cNvSpPr/>
          <p:nvPr/>
        </p:nvSpPr>
        <p:spPr>
          <a:xfrm>
            <a:off x="6704186" y="2438400"/>
            <a:ext cx="1677814" cy="448697"/>
          </a:xfrm>
          <a:prstGeom prst="cube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CEDP 1.0 (Alpha)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14400" y="3120542"/>
          <a:ext cx="9906000" cy="7646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981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6464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4Q2016</a:t>
                      </a:r>
                    </a:p>
                  </a:txBody>
                  <a:tcPr marL="83127" marR="83127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1Q2017</a:t>
                      </a:r>
                    </a:p>
                  </a:txBody>
                  <a:tcPr marL="83127" marR="83127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2Q2017</a:t>
                      </a:r>
                    </a:p>
                  </a:txBody>
                  <a:tcPr marL="83127" marR="83127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3Q2017</a:t>
                      </a:r>
                    </a:p>
                  </a:txBody>
                  <a:tcPr marL="83127" marR="83127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+mn-lt"/>
                        </a:rPr>
                        <a:t>4Q2017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3127" marR="83127" marT="41564" marB="4156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ube 7"/>
          <p:cNvSpPr/>
          <p:nvPr/>
        </p:nvSpPr>
        <p:spPr>
          <a:xfrm>
            <a:off x="2615634" y="2283183"/>
            <a:ext cx="1575366" cy="618745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CEDP  0.x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(Beta)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615634" y="2600317"/>
            <a:ext cx="0" cy="52388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Cube 9"/>
          <p:cNvSpPr/>
          <p:nvPr/>
        </p:nvSpPr>
        <p:spPr>
          <a:xfrm>
            <a:off x="10540434" y="2438400"/>
            <a:ext cx="1575366" cy="448697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CEDP 1.0 (GA)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540434" y="2585486"/>
            <a:ext cx="0" cy="52388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Cube 11"/>
          <p:cNvSpPr/>
          <p:nvPr/>
        </p:nvSpPr>
        <p:spPr>
          <a:xfrm>
            <a:off x="3834834" y="4111983"/>
            <a:ext cx="1575366" cy="612417"/>
          </a:xfrm>
          <a:prstGeom prst="cube">
            <a:avLst/>
          </a:prstGeom>
          <a:solidFill>
            <a:schemeClr val="tx1">
              <a:lumMod val="10000"/>
              <a:lumOff val="9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CEDP  0.x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(GA)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34834" y="3883383"/>
            <a:ext cx="0" cy="52388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Cube 17"/>
          <p:cNvSpPr/>
          <p:nvPr/>
        </p:nvSpPr>
        <p:spPr>
          <a:xfrm>
            <a:off x="8483034" y="4114800"/>
            <a:ext cx="1575366" cy="448697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CEDP  1.0 (Beta)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483034" y="3886200"/>
            <a:ext cx="0" cy="52388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Cube 21"/>
          <p:cNvSpPr/>
          <p:nvPr/>
        </p:nvSpPr>
        <p:spPr>
          <a:xfrm>
            <a:off x="2006034" y="4114800"/>
            <a:ext cx="1575366" cy="60960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CEDP  0.x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(Cognitive Q&amp;A)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006034" y="3886200"/>
            <a:ext cx="0" cy="52388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Cube 15"/>
          <p:cNvSpPr/>
          <p:nvPr/>
        </p:nvSpPr>
        <p:spPr>
          <a:xfrm>
            <a:off x="2057400" y="1143000"/>
            <a:ext cx="1575366" cy="618745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Cognitive Q&amp;A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7400" y="1417638"/>
            <a:ext cx="0" cy="1709379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Cube 19"/>
          <p:cNvSpPr/>
          <p:nvPr/>
        </p:nvSpPr>
        <p:spPr>
          <a:xfrm>
            <a:off x="1828800" y="5029200"/>
            <a:ext cx="1575366" cy="609600"/>
          </a:xfrm>
          <a:prstGeom prst="cube">
            <a:avLst/>
          </a:prstGeom>
          <a:solidFill>
            <a:schemeClr val="bg2">
              <a:lumMod val="85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Cognitive Process Initiative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828800" y="3883383"/>
            <a:ext cx="0" cy="144110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7049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</a:t>
            </a:r>
            <a:r>
              <a:rPr lang="en-US" dirty="0" err="1" smtClean="0"/>
              <a:t>CoEDL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066476"/>
            <a:ext cx="5293587" cy="54863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0" y="6091210"/>
            <a:ext cx="2478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6D6D6D"/>
                </a:solidFill>
                <a:latin typeface="Helvetica" charset="0"/>
              </a:rPr>
              <a:t>Please note: Currently, not all datasets from the listed Data sources are ingested into the Lake.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511046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08" y="162145"/>
            <a:ext cx="1896214" cy="11430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</a:pPr>
            <a:r>
              <a:rPr lang="en-US" dirty="0">
                <a:solidFill>
                  <a:srgbClr val="008ABF"/>
                </a:solidFill>
              </a:rPr>
              <a:t>CEDP v0.5 </a:t>
            </a:r>
            <a:br>
              <a:rPr lang="en-US" dirty="0">
                <a:solidFill>
                  <a:srgbClr val="008ABF"/>
                </a:solidFill>
              </a:rPr>
            </a:br>
            <a:r>
              <a:rPr lang="en-US" dirty="0">
                <a:solidFill>
                  <a:srgbClr val="008ABF"/>
                </a:solidFill>
              </a:rPr>
              <a:t>Architecture</a:t>
            </a:r>
            <a:endParaRPr lang="en-US" dirty="0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331586" y="1637168"/>
            <a:ext cx="1801242" cy="539652"/>
          </a:xfrm>
          <a:custGeom>
            <a:avLst/>
            <a:gdLst/>
            <a:ahLst/>
            <a:cxnLst/>
            <a:rect l="0" t="0" r="r" b="b"/>
            <a:pathLst>
              <a:path w="301450" h="48420">
                <a:moveTo>
                  <a:pt x="6115" y="48420"/>
                </a:moveTo>
                <a:lnTo>
                  <a:pt x="295336" y="48420"/>
                </a:lnTo>
                <a:cubicBezTo>
                  <a:pt x="298708" y="48420"/>
                  <a:pt x="301450" y="45686"/>
                  <a:pt x="301450" y="42305"/>
                </a:cubicBezTo>
                <a:cubicBezTo>
                  <a:pt x="301450" y="42305"/>
                  <a:pt x="301450" y="42305"/>
                  <a:pt x="301450" y="42305"/>
                </a:cubicBezTo>
                <a:lnTo>
                  <a:pt x="301450" y="42305"/>
                </a:lnTo>
                <a:lnTo>
                  <a:pt x="301450" y="6791"/>
                </a:lnTo>
                <a:cubicBezTo>
                  <a:pt x="301450" y="3034"/>
                  <a:pt x="298407" y="0"/>
                  <a:pt x="294659" y="0"/>
                </a:cubicBezTo>
                <a:cubicBezTo>
                  <a:pt x="294659" y="0"/>
                  <a:pt x="294659" y="0"/>
                  <a:pt x="294659" y="0"/>
                </a:cubicBezTo>
                <a:lnTo>
                  <a:pt x="294659" y="0"/>
                </a:lnTo>
                <a:lnTo>
                  <a:pt x="5429" y="0"/>
                </a:lnTo>
                <a:cubicBezTo>
                  <a:pt x="2433" y="0"/>
                  <a:pt x="0" y="2433"/>
                  <a:pt x="0" y="5429"/>
                </a:cubicBezTo>
                <a:cubicBezTo>
                  <a:pt x="0" y="5429"/>
                  <a:pt x="0" y="5429"/>
                  <a:pt x="0" y="5429"/>
                </a:cubicBezTo>
                <a:lnTo>
                  <a:pt x="0" y="5429"/>
                </a:lnTo>
                <a:lnTo>
                  <a:pt x="0" y="42305"/>
                </a:lnTo>
                <a:cubicBezTo>
                  <a:pt x="0" y="45686"/>
                  <a:pt x="2734" y="48420"/>
                  <a:pt x="6115" y="48420"/>
                </a:cubicBezTo>
                <a:cubicBezTo>
                  <a:pt x="6115" y="48420"/>
                  <a:pt x="6115" y="48420"/>
                  <a:pt x="6115" y="48420"/>
                </a:cubicBezTo>
              </a:path>
            </a:pathLst>
          </a:custGeom>
          <a:solidFill>
            <a:srgbClr val="729FDC"/>
          </a:solidFill>
          <a:ln w="2985"/>
        </p:spPr>
        <p:txBody>
          <a:bodyPr rot="0" vert="horz" wrap="square" lIns="0" tIns="0" rIns="0" bIns="0" anchor="t" anchorCtr="0" upright="1">
            <a:noAutofit/>
          </a:bodyPr>
          <a:lstStyle/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8211771" y="1623948"/>
            <a:ext cx="1801242" cy="539652"/>
          </a:xfrm>
          <a:custGeom>
            <a:avLst/>
            <a:gdLst/>
            <a:ahLst/>
            <a:cxnLst/>
            <a:rect l="0" t="0" r="r" b="b"/>
            <a:pathLst>
              <a:path w="301450" h="48420">
                <a:moveTo>
                  <a:pt x="6115" y="48420"/>
                </a:moveTo>
                <a:lnTo>
                  <a:pt x="295336" y="48420"/>
                </a:lnTo>
                <a:cubicBezTo>
                  <a:pt x="298708" y="48420"/>
                  <a:pt x="301450" y="45686"/>
                  <a:pt x="301450" y="42305"/>
                </a:cubicBezTo>
                <a:cubicBezTo>
                  <a:pt x="301450" y="42305"/>
                  <a:pt x="301450" y="42305"/>
                  <a:pt x="301450" y="42305"/>
                </a:cubicBezTo>
                <a:lnTo>
                  <a:pt x="301450" y="42305"/>
                </a:lnTo>
                <a:lnTo>
                  <a:pt x="301450" y="6791"/>
                </a:lnTo>
                <a:cubicBezTo>
                  <a:pt x="301450" y="3034"/>
                  <a:pt x="298407" y="0"/>
                  <a:pt x="294659" y="0"/>
                </a:cubicBezTo>
                <a:cubicBezTo>
                  <a:pt x="294659" y="0"/>
                  <a:pt x="294659" y="0"/>
                  <a:pt x="294659" y="0"/>
                </a:cubicBezTo>
                <a:lnTo>
                  <a:pt x="294659" y="0"/>
                </a:lnTo>
                <a:lnTo>
                  <a:pt x="5429" y="0"/>
                </a:lnTo>
                <a:cubicBezTo>
                  <a:pt x="2433" y="0"/>
                  <a:pt x="0" y="2433"/>
                  <a:pt x="0" y="5429"/>
                </a:cubicBezTo>
                <a:cubicBezTo>
                  <a:pt x="0" y="5429"/>
                  <a:pt x="0" y="5429"/>
                  <a:pt x="0" y="5429"/>
                </a:cubicBezTo>
                <a:lnTo>
                  <a:pt x="0" y="5429"/>
                </a:lnTo>
                <a:lnTo>
                  <a:pt x="0" y="42305"/>
                </a:lnTo>
                <a:cubicBezTo>
                  <a:pt x="0" y="45686"/>
                  <a:pt x="2734" y="48420"/>
                  <a:pt x="6115" y="48420"/>
                </a:cubicBezTo>
                <a:cubicBezTo>
                  <a:pt x="6115" y="48420"/>
                  <a:pt x="6115" y="48420"/>
                  <a:pt x="6115" y="48420"/>
                </a:cubicBezTo>
              </a:path>
            </a:pathLst>
          </a:custGeom>
          <a:solidFill>
            <a:srgbClr val="729FDC"/>
          </a:solidFill>
          <a:ln w="2985"/>
        </p:spPr>
        <p:txBody>
          <a:bodyPr rot="0" vert="horz" wrap="square" lIns="0" tIns="0" rIns="0" bIns="0" anchor="t" anchorCtr="0" upright="1">
            <a:noAutofit/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42745" y="1568884"/>
            <a:ext cx="1032003" cy="3588298"/>
            <a:chOff x="1730853" y="2563138"/>
            <a:chExt cx="914491" cy="3970661"/>
          </a:xfrm>
        </p:grpSpPr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30853" y="2605071"/>
              <a:ext cx="914491" cy="3928728"/>
            </a:xfrm>
            <a:custGeom>
              <a:avLst/>
              <a:gdLst/>
              <a:ahLst/>
              <a:cxnLst/>
              <a:rect l="0" t="0" r="r" b="b"/>
              <a:pathLst>
                <a:path w="72148" h="365968">
                  <a:moveTo>
                    <a:pt x="7215" y="365968"/>
                  </a:moveTo>
                  <a:lnTo>
                    <a:pt x="64934" y="365968"/>
                  </a:lnTo>
                  <a:cubicBezTo>
                    <a:pt x="68917" y="365968"/>
                    <a:pt x="72148" y="362738"/>
                    <a:pt x="72148" y="358753"/>
                  </a:cubicBezTo>
                  <a:cubicBezTo>
                    <a:pt x="72148" y="358753"/>
                    <a:pt x="72148" y="358753"/>
                    <a:pt x="72148" y="358753"/>
                  </a:cubicBezTo>
                  <a:lnTo>
                    <a:pt x="72148" y="7223"/>
                  </a:lnTo>
                  <a:cubicBezTo>
                    <a:pt x="72148" y="3231"/>
                    <a:pt x="68917" y="0"/>
                    <a:pt x="64934" y="0"/>
                  </a:cubicBezTo>
                  <a:cubicBezTo>
                    <a:pt x="64934" y="0"/>
                    <a:pt x="64934" y="0"/>
                    <a:pt x="64934" y="0"/>
                  </a:cubicBezTo>
                  <a:lnTo>
                    <a:pt x="64934" y="0"/>
                  </a:lnTo>
                  <a:lnTo>
                    <a:pt x="7215" y="0"/>
                  </a:lnTo>
                  <a:cubicBezTo>
                    <a:pt x="3231" y="0"/>
                    <a:pt x="1" y="3231"/>
                    <a:pt x="0" y="7214"/>
                  </a:cubicBezTo>
                  <a:cubicBezTo>
                    <a:pt x="0" y="7214"/>
                    <a:pt x="0" y="7223"/>
                    <a:pt x="0" y="7223"/>
                  </a:cubicBezTo>
                  <a:lnTo>
                    <a:pt x="0" y="7223"/>
                  </a:lnTo>
                  <a:lnTo>
                    <a:pt x="0" y="358753"/>
                  </a:lnTo>
                  <a:cubicBezTo>
                    <a:pt x="0" y="362738"/>
                    <a:pt x="3230" y="365968"/>
                    <a:pt x="7214" y="365968"/>
                  </a:cubicBezTo>
                  <a:cubicBezTo>
                    <a:pt x="7215" y="365968"/>
                    <a:pt x="7215" y="365968"/>
                    <a:pt x="7215" y="365968"/>
                  </a:cubicBezTo>
                </a:path>
              </a:pathLst>
            </a:custGeom>
            <a:solidFill>
              <a:srgbClr val="729FDC"/>
            </a:solidFill>
            <a:ln w="2985" cap="sq">
              <a:noFill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Text Box 185"/>
            <p:cNvSpPr txBox="1">
              <a:spLocks noChangeArrowheads="1"/>
            </p:cNvSpPr>
            <p:nvPr/>
          </p:nvSpPr>
          <p:spPr bwMode="auto">
            <a:xfrm>
              <a:off x="1830175" y="2563138"/>
              <a:ext cx="746919" cy="529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Repository</a:t>
              </a:r>
              <a:b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</a:b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   Services</a:t>
              </a:r>
              <a:endParaRPr kumimoji="0" lang="en-US" altLang="en-US" sz="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56755" y="3167653"/>
              <a:ext cx="821690" cy="300355"/>
            </a:xfrm>
            <a:custGeom>
              <a:avLst/>
              <a:gdLst/>
              <a:ahLst/>
              <a:cxnLst/>
              <a:rect l="0" t="0" r="r" b="b"/>
              <a:pathLst>
                <a:path w="64714" h="23689">
                  <a:moveTo>
                    <a:pt x="6472" y="23689"/>
                  </a:moveTo>
                  <a:lnTo>
                    <a:pt x="58243" y="23689"/>
                  </a:lnTo>
                  <a:cubicBezTo>
                    <a:pt x="61812" y="23689"/>
                    <a:pt x="64714" y="20796"/>
                    <a:pt x="64714" y="17217"/>
                  </a:cubicBezTo>
                  <a:cubicBezTo>
                    <a:pt x="64714" y="17217"/>
                    <a:pt x="64714" y="17217"/>
                    <a:pt x="64714" y="17217"/>
                  </a:cubicBezTo>
                  <a:lnTo>
                    <a:pt x="64714" y="6472"/>
                  </a:lnTo>
                  <a:cubicBezTo>
                    <a:pt x="64714" y="2893"/>
                    <a:pt x="61812" y="0"/>
                    <a:pt x="58243" y="0"/>
                  </a:cubicBezTo>
                  <a:cubicBezTo>
                    <a:pt x="58243" y="0"/>
                    <a:pt x="58243" y="0"/>
                    <a:pt x="58243" y="0"/>
                  </a:cubicBezTo>
                  <a:lnTo>
                    <a:pt x="58243" y="0"/>
                  </a:lnTo>
                  <a:lnTo>
                    <a:pt x="6472" y="0"/>
                  </a:lnTo>
                  <a:cubicBezTo>
                    <a:pt x="2898" y="0"/>
                    <a:pt x="0" y="2893"/>
                    <a:pt x="0" y="6472"/>
                  </a:cubicBezTo>
                  <a:cubicBezTo>
                    <a:pt x="0" y="6472"/>
                    <a:pt x="0" y="6472"/>
                    <a:pt x="0" y="6472"/>
                  </a:cubicBezTo>
                  <a:lnTo>
                    <a:pt x="0" y="17217"/>
                  </a:lnTo>
                  <a:cubicBezTo>
                    <a:pt x="0" y="20796"/>
                    <a:pt x="2898" y="23689"/>
                    <a:pt x="6471" y="23689"/>
                  </a:cubicBezTo>
                  <a:cubicBezTo>
                    <a:pt x="6471" y="23689"/>
                    <a:pt x="6471" y="23689"/>
                    <a:pt x="6472" y="23689"/>
                  </a:cubicBezTo>
                </a:path>
              </a:pathLst>
            </a:custGeom>
            <a:solidFill>
              <a:srgbClr val="EEC0B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55485" y="3166382"/>
              <a:ext cx="824230" cy="303530"/>
            </a:xfrm>
            <a:custGeom>
              <a:avLst/>
              <a:gdLst/>
              <a:ahLst/>
              <a:cxnLst/>
              <a:rect l="0" t="0" r="r" b="b"/>
              <a:pathLst>
                <a:path w="64939" h="23914">
                  <a:moveTo>
                    <a:pt x="6584" y="23802"/>
                  </a:moveTo>
                  <a:lnTo>
                    <a:pt x="58355" y="23802"/>
                  </a:lnTo>
                  <a:cubicBezTo>
                    <a:pt x="61924" y="23802"/>
                    <a:pt x="64826" y="20909"/>
                    <a:pt x="64826" y="17330"/>
                  </a:cubicBezTo>
                  <a:cubicBezTo>
                    <a:pt x="64826" y="17330"/>
                    <a:pt x="64826" y="17330"/>
                    <a:pt x="64826" y="17330"/>
                  </a:cubicBezTo>
                  <a:lnTo>
                    <a:pt x="64826" y="6585"/>
                  </a:lnTo>
                  <a:cubicBezTo>
                    <a:pt x="64826" y="3006"/>
                    <a:pt x="61924" y="113"/>
                    <a:pt x="58355" y="113"/>
                  </a:cubicBezTo>
                  <a:cubicBezTo>
                    <a:pt x="58355" y="113"/>
                    <a:pt x="58355" y="113"/>
                    <a:pt x="58355" y="113"/>
                  </a:cubicBezTo>
                  <a:lnTo>
                    <a:pt x="58355" y="113"/>
                  </a:lnTo>
                  <a:lnTo>
                    <a:pt x="6584" y="113"/>
                  </a:lnTo>
                  <a:cubicBezTo>
                    <a:pt x="3010" y="113"/>
                    <a:pt x="112" y="3006"/>
                    <a:pt x="112" y="6585"/>
                  </a:cubicBezTo>
                  <a:cubicBezTo>
                    <a:pt x="112" y="6585"/>
                    <a:pt x="112" y="6585"/>
                    <a:pt x="112" y="6585"/>
                  </a:cubicBezTo>
                  <a:lnTo>
                    <a:pt x="112" y="17330"/>
                  </a:lnTo>
                  <a:cubicBezTo>
                    <a:pt x="112" y="20909"/>
                    <a:pt x="3010" y="23802"/>
                    <a:pt x="6583" y="23802"/>
                  </a:cubicBezTo>
                  <a:cubicBezTo>
                    <a:pt x="6583" y="23802"/>
                    <a:pt x="6583" y="23802"/>
                    <a:pt x="6584" y="23802"/>
                  </a:cubicBezTo>
                </a:path>
              </a:pathLst>
            </a:custGeom>
            <a:ln w="2858">
              <a:solidFill>
                <a:srgbClr val="688037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Text Box 193"/>
            <p:cNvSpPr txBox="1">
              <a:spLocks noChangeArrowheads="1"/>
            </p:cNvSpPr>
            <p:nvPr/>
          </p:nvSpPr>
          <p:spPr bwMode="auto">
            <a:xfrm>
              <a:off x="1820412" y="3129972"/>
              <a:ext cx="63317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Ontology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756936" y="3952865"/>
              <a:ext cx="828675" cy="336550"/>
            </a:xfrm>
            <a:custGeom>
              <a:avLst/>
              <a:gdLst/>
              <a:ahLst/>
              <a:cxnLst/>
              <a:rect l="0" t="0" r="r" b="b"/>
              <a:pathLst>
                <a:path w="65264" h="26544">
                  <a:moveTo>
                    <a:pt x="6527" y="26544"/>
                  </a:moveTo>
                  <a:lnTo>
                    <a:pt x="58736" y="26544"/>
                  </a:lnTo>
                  <a:cubicBezTo>
                    <a:pt x="62342" y="26544"/>
                    <a:pt x="65264" y="23623"/>
                    <a:pt x="65264" y="20016"/>
                  </a:cubicBezTo>
                  <a:cubicBezTo>
                    <a:pt x="65264" y="20016"/>
                    <a:pt x="65264" y="20016"/>
                    <a:pt x="65264" y="20016"/>
                  </a:cubicBezTo>
                  <a:lnTo>
                    <a:pt x="65264" y="6528"/>
                  </a:lnTo>
                  <a:cubicBezTo>
                    <a:pt x="65264" y="2921"/>
                    <a:pt x="62342" y="0"/>
                    <a:pt x="58736" y="0"/>
                  </a:cubicBezTo>
                  <a:cubicBezTo>
                    <a:pt x="58736" y="0"/>
                    <a:pt x="58736" y="0"/>
                    <a:pt x="58736" y="0"/>
                  </a:cubicBezTo>
                  <a:lnTo>
                    <a:pt x="58736" y="0"/>
                  </a:lnTo>
                  <a:lnTo>
                    <a:pt x="6527" y="0"/>
                  </a:lnTo>
                  <a:cubicBezTo>
                    <a:pt x="2922" y="0"/>
                    <a:pt x="1" y="2921"/>
                    <a:pt x="0" y="6528"/>
                  </a:cubicBezTo>
                  <a:cubicBezTo>
                    <a:pt x="0" y="6528"/>
                    <a:pt x="0" y="6528"/>
                    <a:pt x="0" y="6528"/>
                  </a:cubicBezTo>
                  <a:lnTo>
                    <a:pt x="0" y="6528"/>
                  </a:lnTo>
                  <a:lnTo>
                    <a:pt x="0" y="20016"/>
                  </a:lnTo>
                  <a:cubicBezTo>
                    <a:pt x="0" y="23623"/>
                    <a:pt x="2922" y="26544"/>
                    <a:pt x="6527" y="26544"/>
                  </a:cubicBezTo>
                  <a:cubicBezTo>
                    <a:pt x="6527" y="26544"/>
                    <a:pt x="6527" y="26544"/>
                    <a:pt x="6527" y="26544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751996" y="3959322"/>
              <a:ext cx="831215" cy="339724"/>
            </a:xfrm>
            <a:custGeom>
              <a:avLst/>
              <a:gdLst/>
              <a:ahLst/>
              <a:cxnLst/>
              <a:rect l="0" t="0" r="r" b="b"/>
              <a:pathLst>
                <a:path w="65489" h="26769">
                  <a:moveTo>
                    <a:pt x="6639" y="26657"/>
                  </a:moveTo>
                  <a:lnTo>
                    <a:pt x="58848" y="26657"/>
                  </a:lnTo>
                  <a:cubicBezTo>
                    <a:pt x="62454" y="26657"/>
                    <a:pt x="65376" y="23736"/>
                    <a:pt x="65376" y="20129"/>
                  </a:cubicBezTo>
                  <a:cubicBezTo>
                    <a:pt x="65376" y="20129"/>
                    <a:pt x="65376" y="20129"/>
                    <a:pt x="65376" y="20129"/>
                  </a:cubicBezTo>
                  <a:lnTo>
                    <a:pt x="65376" y="6641"/>
                  </a:lnTo>
                  <a:cubicBezTo>
                    <a:pt x="65376" y="3034"/>
                    <a:pt x="62454" y="113"/>
                    <a:pt x="58848" y="113"/>
                  </a:cubicBezTo>
                  <a:cubicBezTo>
                    <a:pt x="58848" y="113"/>
                    <a:pt x="58848" y="113"/>
                    <a:pt x="58848" y="113"/>
                  </a:cubicBezTo>
                  <a:lnTo>
                    <a:pt x="58848" y="113"/>
                  </a:lnTo>
                  <a:lnTo>
                    <a:pt x="6639" y="113"/>
                  </a:lnTo>
                  <a:cubicBezTo>
                    <a:pt x="3034" y="113"/>
                    <a:pt x="113" y="3034"/>
                    <a:pt x="112" y="6641"/>
                  </a:cubicBezTo>
                  <a:cubicBezTo>
                    <a:pt x="112" y="6641"/>
                    <a:pt x="112" y="6641"/>
                    <a:pt x="112" y="6641"/>
                  </a:cubicBezTo>
                  <a:lnTo>
                    <a:pt x="112" y="6641"/>
                  </a:lnTo>
                  <a:lnTo>
                    <a:pt x="112" y="20129"/>
                  </a:lnTo>
                  <a:cubicBezTo>
                    <a:pt x="112" y="23736"/>
                    <a:pt x="3034" y="26657"/>
                    <a:pt x="6639" y="26657"/>
                  </a:cubicBezTo>
                  <a:cubicBezTo>
                    <a:pt x="6639" y="26657"/>
                    <a:pt x="6639" y="26657"/>
                    <a:pt x="6639" y="26657"/>
                  </a:cubicBezTo>
                </a:path>
              </a:pathLst>
            </a:custGeom>
            <a:solidFill>
              <a:srgbClr val="EEC0BC"/>
            </a:solidFill>
            <a:ln w="2858">
              <a:solidFill>
                <a:srgbClr val="688037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Text Box 196"/>
            <p:cNvSpPr txBox="1">
              <a:spLocks noChangeArrowheads="1"/>
            </p:cNvSpPr>
            <p:nvPr/>
          </p:nvSpPr>
          <p:spPr bwMode="auto">
            <a:xfrm>
              <a:off x="1819705" y="3886190"/>
              <a:ext cx="685261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User Subscriptions</a:t>
              </a:r>
              <a:endParaRPr kumimoji="0" lang="en-US" alt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1757680" y="5072380"/>
              <a:ext cx="828675" cy="300355"/>
            </a:xfrm>
            <a:custGeom>
              <a:avLst/>
              <a:gdLst/>
              <a:ahLst/>
              <a:cxnLst/>
              <a:rect l="0" t="0" r="r" b="b"/>
              <a:pathLst>
                <a:path w="65264" h="23688">
                  <a:moveTo>
                    <a:pt x="6527" y="23688"/>
                  </a:moveTo>
                  <a:lnTo>
                    <a:pt x="58736" y="23688"/>
                  </a:lnTo>
                  <a:cubicBezTo>
                    <a:pt x="62342" y="23688"/>
                    <a:pt x="65264" y="20767"/>
                    <a:pt x="65264" y="17160"/>
                  </a:cubicBezTo>
                  <a:cubicBezTo>
                    <a:pt x="65264" y="17160"/>
                    <a:pt x="65264" y="17160"/>
                    <a:pt x="65264" y="17160"/>
                  </a:cubicBezTo>
                  <a:lnTo>
                    <a:pt x="65264" y="6527"/>
                  </a:lnTo>
                  <a:cubicBezTo>
                    <a:pt x="65264" y="2921"/>
                    <a:pt x="62342" y="0"/>
                    <a:pt x="58736" y="0"/>
                  </a:cubicBezTo>
                  <a:cubicBezTo>
                    <a:pt x="58736" y="0"/>
                    <a:pt x="58736" y="0"/>
                    <a:pt x="58736" y="0"/>
                  </a:cubicBezTo>
                  <a:lnTo>
                    <a:pt x="58736" y="0"/>
                  </a:lnTo>
                  <a:lnTo>
                    <a:pt x="6527" y="0"/>
                  </a:lnTo>
                  <a:cubicBezTo>
                    <a:pt x="2922" y="0"/>
                    <a:pt x="1" y="2921"/>
                    <a:pt x="0" y="6527"/>
                  </a:cubicBezTo>
                  <a:cubicBezTo>
                    <a:pt x="0" y="6527"/>
                    <a:pt x="0" y="6527"/>
                    <a:pt x="0" y="6527"/>
                  </a:cubicBezTo>
                  <a:lnTo>
                    <a:pt x="0" y="6527"/>
                  </a:lnTo>
                  <a:lnTo>
                    <a:pt x="0" y="17160"/>
                  </a:lnTo>
                  <a:cubicBezTo>
                    <a:pt x="0" y="20767"/>
                    <a:pt x="2922" y="23688"/>
                    <a:pt x="6527" y="23688"/>
                  </a:cubicBezTo>
                  <a:cubicBezTo>
                    <a:pt x="6527" y="23688"/>
                    <a:pt x="6527" y="23688"/>
                    <a:pt x="6527" y="23688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1756410" y="5070475"/>
              <a:ext cx="831215" cy="303530"/>
            </a:xfrm>
            <a:custGeom>
              <a:avLst/>
              <a:gdLst/>
              <a:ahLst/>
              <a:cxnLst/>
              <a:rect l="0" t="0" r="r" b="b"/>
              <a:pathLst>
                <a:path w="65489" h="23913">
                  <a:moveTo>
                    <a:pt x="6639" y="23801"/>
                  </a:moveTo>
                  <a:lnTo>
                    <a:pt x="58848" y="23801"/>
                  </a:lnTo>
                  <a:cubicBezTo>
                    <a:pt x="62454" y="23801"/>
                    <a:pt x="65376" y="20880"/>
                    <a:pt x="65376" y="17273"/>
                  </a:cubicBezTo>
                  <a:cubicBezTo>
                    <a:pt x="65376" y="17273"/>
                    <a:pt x="65376" y="17273"/>
                    <a:pt x="65376" y="17273"/>
                  </a:cubicBezTo>
                  <a:lnTo>
                    <a:pt x="65376" y="6640"/>
                  </a:lnTo>
                  <a:cubicBezTo>
                    <a:pt x="65376" y="3034"/>
                    <a:pt x="62454" y="113"/>
                    <a:pt x="58848" y="113"/>
                  </a:cubicBezTo>
                  <a:cubicBezTo>
                    <a:pt x="58848" y="113"/>
                    <a:pt x="58848" y="113"/>
                    <a:pt x="58848" y="113"/>
                  </a:cubicBezTo>
                  <a:lnTo>
                    <a:pt x="58848" y="113"/>
                  </a:lnTo>
                  <a:lnTo>
                    <a:pt x="6639" y="113"/>
                  </a:lnTo>
                  <a:cubicBezTo>
                    <a:pt x="3034" y="113"/>
                    <a:pt x="113" y="3034"/>
                    <a:pt x="112" y="6640"/>
                  </a:cubicBezTo>
                  <a:cubicBezTo>
                    <a:pt x="112" y="6640"/>
                    <a:pt x="112" y="6640"/>
                    <a:pt x="112" y="6640"/>
                  </a:cubicBezTo>
                  <a:lnTo>
                    <a:pt x="112" y="6640"/>
                  </a:lnTo>
                  <a:lnTo>
                    <a:pt x="112" y="17273"/>
                  </a:lnTo>
                  <a:cubicBezTo>
                    <a:pt x="112" y="20880"/>
                    <a:pt x="3034" y="23801"/>
                    <a:pt x="6639" y="23801"/>
                  </a:cubicBezTo>
                  <a:cubicBezTo>
                    <a:pt x="6639" y="23801"/>
                    <a:pt x="6639" y="23801"/>
                    <a:pt x="6639" y="23801"/>
                  </a:cubicBezTo>
                </a:path>
              </a:pathLst>
            </a:custGeom>
            <a:solidFill>
              <a:srgbClr val="F7F9D7"/>
            </a:solidFill>
            <a:ln w="2858">
              <a:solidFill>
                <a:srgbClr val="688037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Text Box 199"/>
            <p:cNvSpPr txBox="1">
              <a:spLocks noChangeArrowheads="1"/>
            </p:cNvSpPr>
            <p:nvPr/>
          </p:nvSpPr>
          <p:spPr bwMode="auto">
            <a:xfrm>
              <a:off x="1911985" y="5038407"/>
              <a:ext cx="641350" cy="2462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Schemata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ChangeArrowheads="1"/>
            </p:cNvSpPr>
            <p:nvPr/>
          </p:nvSpPr>
          <p:spPr bwMode="auto">
            <a:xfrm>
              <a:off x="1757363" y="4703140"/>
              <a:ext cx="828675" cy="300355"/>
            </a:xfrm>
            <a:custGeom>
              <a:avLst/>
              <a:gdLst/>
              <a:ahLst/>
              <a:cxnLst/>
              <a:rect l="0" t="0" r="r" b="b"/>
              <a:pathLst>
                <a:path w="65264" h="23688">
                  <a:moveTo>
                    <a:pt x="6527" y="23688"/>
                  </a:moveTo>
                  <a:lnTo>
                    <a:pt x="58736" y="23688"/>
                  </a:lnTo>
                  <a:cubicBezTo>
                    <a:pt x="62342" y="23688"/>
                    <a:pt x="65264" y="20767"/>
                    <a:pt x="65264" y="17170"/>
                  </a:cubicBezTo>
                  <a:cubicBezTo>
                    <a:pt x="65264" y="17170"/>
                    <a:pt x="65264" y="17170"/>
                    <a:pt x="65264" y="17170"/>
                  </a:cubicBezTo>
                  <a:lnTo>
                    <a:pt x="65264" y="6528"/>
                  </a:lnTo>
                  <a:cubicBezTo>
                    <a:pt x="65264" y="2921"/>
                    <a:pt x="62342" y="0"/>
                    <a:pt x="58736" y="0"/>
                  </a:cubicBezTo>
                  <a:cubicBezTo>
                    <a:pt x="58736" y="0"/>
                    <a:pt x="58736" y="0"/>
                    <a:pt x="58736" y="0"/>
                  </a:cubicBezTo>
                  <a:lnTo>
                    <a:pt x="58736" y="0"/>
                  </a:lnTo>
                  <a:lnTo>
                    <a:pt x="6527" y="0"/>
                  </a:lnTo>
                  <a:cubicBezTo>
                    <a:pt x="2922" y="0"/>
                    <a:pt x="1" y="2921"/>
                    <a:pt x="0" y="6528"/>
                  </a:cubicBezTo>
                  <a:cubicBezTo>
                    <a:pt x="0" y="6528"/>
                    <a:pt x="0" y="6528"/>
                    <a:pt x="0" y="6528"/>
                  </a:cubicBezTo>
                  <a:lnTo>
                    <a:pt x="0" y="6528"/>
                  </a:lnTo>
                  <a:lnTo>
                    <a:pt x="0" y="17170"/>
                  </a:lnTo>
                  <a:cubicBezTo>
                    <a:pt x="0" y="20767"/>
                    <a:pt x="2922" y="23688"/>
                    <a:pt x="6527" y="23688"/>
                  </a:cubicBezTo>
                  <a:cubicBezTo>
                    <a:pt x="6527" y="23688"/>
                    <a:pt x="6527" y="23688"/>
                    <a:pt x="6527" y="23688"/>
                  </a:cubicBezTo>
                </a:path>
              </a:pathLst>
            </a:custGeom>
            <a:solidFill>
              <a:srgbClr val="F7F9D7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747472" y="4653042"/>
              <a:ext cx="831215" cy="346810"/>
              <a:chOff x="1747472" y="4653042"/>
              <a:chExt cx="831215" cy="346810"/>
            </a:xfrm>
          </p:grpSpPr>
          <p:sp>
            <p:nvSpPr>
              <p:cNvPr id="26" name="Freeform 25"/>
              <p:cNvSpPr>
                <a:spLocks noChangeArrowheads="1"/>
              </p:cNvSpPr>
              <p:nvPr/>
            </p:nvSpPr>
            <p:spPr bwMode="auto">
              <a:xfrm>
                <a:off x="1747472" y="4696322"/>
                <a:ext cx="831215" cy="303530"/>
              </a:xfrm>
              <a:custGeom>
                <a:avLst/>
                <a:gdLst/>
                <a:ahLst/>
                <a:cxnLst/>
                <a:rect l="0" t="0" r="r" b="b"/>
                <a:pathLst>
                  <a:path w="65489" h="23913">
                    <a:moveTo>
                      <a:pt x="6639" y="23801"/>
                    </a:moveTo>
                    <a:lnTo>
                      <a:pt x="58848" y="23801"/>
                    </a:lnTo>
                    <a:cubicBezTo>
                      <a:pt x="62454" y="23801"/>
                      <a:pt x="65376" y="20880"/>
                      <a:pt x="65376" y="17283"/>
                    </a:cubicBezTo>
                    <a:cubicBezTo>
                      <a:pt x="65376" y="17283"/>
                      <a:pt x="65376" y="17283"/>
                      <a:pt x="65376" y="17283"/>
                    </a:cubicBezTo>
                    <a:lnTo>
                      <a:pt x="65376" y="6641"/>
                    </a:lnTo>
                    <a:cubicBezTo>
                      <a:pt x="65376" y="3034"/>
                      <a:pt x="62454" y="113"/>
                      <a:pt x="58848" y="113"/>
                    </a:cubicBezTo>
                    <a:cubicBezTo>
                      <a:pt x="58848" y="113"/>
                      <a:pt x="58848" y="113"/>
                      <a:pt x="58848" y="113"/>
                    </a:cubicBezTo>
                    <a:lnTo>
                      <a:pt x="58848" y="113"/>
                    </a:lnTo>
                    <a:lnTo>
                      <a:pt x="6639" y="113"/>
                    </a:lnTo>
                    <a:cubicBezTo>
                      <a:pt x="3034" y="113"/>
                      <a:pt x="113" y="3034"/>
                      <a:pt x="112" y="6641"/>
                    </a:cubicBezTo>
                    <a:cubicBezTo>
                      <a:pt x="112" y="6641"/>
                      <a:pt x="112" y="6641"/>
                      <a:pt x="112" y="6641"/>
                    </a:cubicBezTo>
                    <a:lnTo>
                      <a:pt x="112" y="6641"/>
                    </a:lnTo>
                    <a:lnTo>
                      <a:pt x="112" y="17283"/>
                    </a:lnTo>
                    <a:cubicBezTo>
                      <a:pt x="112" y="20880"/>
                      <a:pt x="3034" y="23801"/>
                      <a:pt x="6639" y="23801"/>
                    </a:cubicBezTo>
                    <a:cubicBezTo>
                      <a:pt x="6639" y="23801"/>
                      <a:pt x="6639" y="23801"/>
                      <a:pt x="6639" y="23801"/>
                    </a:cubicBezTo>
                  </a:path>
                </a:pathLst>
              </a:custGeom>
              <a:ln w="2858">
                <a:solidFill>
                  <a:srgbClr val="688037"/>
                </a:solidFill>
              </a:ln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Text Box 202"/>
              <p:cNvSpPr txBox="1">
                <a:spLocks noChangeArrowheads="1"/>
              </p:cNvSpPr>
              <p:nvPr/>
            </p:nvSpPr>
            <p:spPr bwMode="auto">
              <a:xfrm>
                <a:off x="2029080" y="4653042"/>
                <a:ext cx="345305" cy="246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Keys</a:t>
                </a:r>
                <a:endParaRPr kumimoji="0" lang="en-US" altLang="en-US" sz="1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1764952" y="3532075"/>
              <a:ext cx="828675" cy="393065"/>
            </a:xfrm>
            <a:custGeom>
              <a:avLst/>
              <a:gdLst/>
              <a:ahLst/>
              <a:cxnLst/>
              <a:rect l="0" t="0" r="r" b="b"/>
              <a:pathLst>
                <a:path w="65264" h="30996">
                  <a:moveTo>
                    <a:pt x="6527" y="30996"/>
                  </a:moveTo>
                  <a:lnTo>
                    <a:pt x="58736" y="30996"/>
                  </a:lnTo>
                  <a:cubicBezTo>
                    <a:pt x="62342" y="30996"/>
                    <a:pt x="65264" y="28074"/>
                    <a:pt x="65264" y="24468"/>
                  </a:cubicBezTo>
                  <a:cubicBezTo>
                    <a:pt x="65264" y="24468"/>
                    <a:pt x="65264" y="24468"/>
                    <a:pt x="65264" y="24468"/>
                  </a:cubicBezTo>
                  <a:lnTo>
                    <a:pt x="65264" y="6527"/>
                  </a:lnTo>
                  <a:cubicBezTo>
                    <a:pt x="65264" y="2921"/>
                    <a:pt x="62342" y="0"/>
                    <a:pt x="58736" y="0"/>
                  </a:cubicBezTo>
                  <a:cubicBezTo>
                    <a:pt x="58736" y="0"/>
                    <a:pt x="58736" y="0"/>
                    <a:pt x="58736" y="0"/>
                  </a:cubicBezTo>
                  <a:lnTo>
                    <a:pt x="58736" y="0"/>
                  </a:lnTo>
                  <a:lnTo>
                    <a:pt x="6527" y="0"/>
                  </a:lnTo>
                  <a:cubicBezTo>
                    <a:pt x="2922" y="0"/>
                    <a:pt x="1" y="2921"/>
                    <a:pt x="0" y="6527"/>
                  </a:cubicBezTo>
                  <a:cubicBezTo>
                    <a:pt x="0" y="6527"/>
                    <a:pt x="0" y="6527"/>
                    <a:pt x="0" y="6527"/>
                  </a:cubicBezTo>
                  <a:lnTo>
                    <a:pt x="0" y="6527"/>
                  </a:lnTo>
                  <a:lnTo>
                    <a:pt x="0" y="24468"/>
                  </a:lnTo>
                  <a:cubicBezTo>
                    <a:pt x="0" y="28074"/>
                    <a:pt x="2922" y="30996"/>
                    <a:pt x="6527" y="30996"/>
                  </a:cubicBezTo>
                  <a:cubicBezTo>
                    <a:pt x="6527" y="30996"/>
                    <a:pt x="6527" y="30996"/>
                    <a:pt x="6527" y="30996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ChangeArrowheads="1"/>
            </p:cNvSpPr>
            <p:nvPr/>
          </p:nvSpPr>
          <p:spPr bwMode="auto">
            <a:xfrm>
              <a:off x="1769324" y="3520167"/>
              <a:ext cx="831215" cy="396240"/>
            </a:xfrm>
            <a:custGeom>
              <a:avLst/>
              <a:gdLst/>
              <a:ahLst/>
              <a:cxnLst/>
              <a:rect l="0" t="0" r="r" b="b"/>
              <a:pathLst>
                <a:path w="65489" h="31221">
                  <a:moveTo>
                    <a:pt x="6639" y="31109"/>
                  </a:moveTo>
                  <a:lnTo>
                    <a:pt x="58848" y="31109"/>
                  </a:lnTo>
                  <a:cubicBezTo>
                    <a:pt x="62454" y="31109"/>
                    <a:pt x="65376" y="28187"/>
                    <a:pt x="65376" y="24581"/>
                  </a:cubicBezTo>
                  <a:cubicBezTo>
                    <a:pt x="65376" y="24581"/>
                    <a:pt x="65376" y="24581"/>
                    <a:pt x="65376" y="24581"/>
                  </a:cubicBezTo>
                  <a:lnTo>
                    <a:pt x="65376" y="6640"/>
                  </a:lnTo>
                  <a:cubicBezTo>
                    <a:pt x="65376" y="3034"/>
                    <a:pt x="62454" y="113"/>
                    <a:pt x="58848" y="113"/>
                  </a:cubicBezTo>
                  <a:cubicBezTo>
                    <a:pt x="58848" y="113"/>
                    <a:pt x="58848" y="113"/>
                    <a:pt x="58848" y="113"/>
                  </a:cubicBezTo>
                  <a:lnTo>
                    <a:pt x="58848" y="113"/>
                  </a:lnTo>
                  <a:lnTo>
                    <a:pt x="6639" y="113"/>
                  </a:lnTo>
                  <a:cubicBezTo>
                    <a:pt x="3034" y="113"/>
                    <a:pt x="113" y="3034"/>
                    <a:pt x="112" y="6640"/>
                  </a:cubicBezTo>
                  <a:cubicBezTo>
                    <a:pt x="112" y="6640"/>
                    <a:pt x="112" y="6640"/>
                    <a:pt x="112" y="6640"/>
                  </a:cubicBezTo>
                  <a:lnTo>
                    <a:pt x="112" y="6640"/>
                  </a:lnTo>
                  <a:lnTo>
                    <a:pt x="112" y="24581"/>
                  </a:lnTo>
                  <a:cubicBezTo>
                    <a:pt x="112" y="28187"/>
                    <a:pt x="3034" y="31109"/>
                    <a:pt x="6639" y="31109"/>
                  </a:cubicBezTo>
                  <a:cubicBezTo>
                    <a:pt x="6639" y="31109"/>
                    <a:pt x="6639" y="31109"/>
                    <a:pt x="6639" y="31109"/>
                  </a:cubicBezTo>
                </a:path>
              </a:pathLst>
            </a:custGeom>
            <a:solidFill>
              <a:srgbClr val="EEC0BC"/>
            </a:solidFill>
            <a:ln w="2858">
              <a:solidFill>
                <a:srgbClr val="688037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Text Box 205"/>
            <p:cNvSpPr txBox="1">
              <a:spLocks noChangeArrowheads="1"/>
            </p:cNvSpPr>
            <p:nvPr/>
          </p:nvSpPr>
          <p:spPr bwMode="auto">
            <a:xfrm>
              <a:off x="1792336" y="3442232"/>
              <a:ext cx="757875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User Defined Objects</a:t>
              </a:r>
              <a:endParaRPr kumimoji="0" lang="en-US" alt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 noChangeArrowheads="1"/>
            </p:cNvSpPr>
            <p:nvPr/>
          </p:nvSpPr>
          <p:spPr bwMode="auto">
            <a:xfrm>
              <a:off x="1753265" y="4345872"/>
              <a:ext cx="828675" cy="300355"/>
            </a:xfrm>
            <a:custGeom>
              <a:avLst/>
              <a:gdLst/>
              <a:ahLst/>
              <a:cxnLst/>
              <a:rect l="0" t="0" r="r" b="b"/>
              <a:pathLst>
                <a:path w="65264" h="23689">
                  <a:moveTo>
                    <a:pt x="6527" y="23689"/>
                  </a:moveTo>
                  <a:lnTo>
                    <a:pt x="58736" y="23689"/>
                  </a:lnTo>
                  <a:cubicBezTo>
                    <a:pt x="62342" y="23689"/>
                    <a:pt x="65264" y="20768"/>
                    <a:pt x="65264" y="17161"/>
                  </a:cubicBezTo>
                  <a:cubicBezTo>
                    <a:pt x="65264" y="17161"/>
                    <a:pt x="65264" y="17161"/>
                    <a:pt x="65264" y="17161"/>
                  </a:cubicBezTo>
                  <a:lnTo>
                    <a:pt x="65264" y="6519"/>
                  </a:lnTo>
                  <a:cubicBezTo>
                    <a:pt x="65264" y="2922"/>
                    <a:pt x="62342" y="0"/>
                    <a:pt x="58736" y="0"/>
                  </a:cubicBezTo>
                  <a:cubicBezTo>
                    <a:pt x="58736" y="0"/>
                    <a:pt x="58736" y="0"/>
                    <a:pt x="58736" y="0"/>
                  </a:cubicBezTo>
                  <a:lnTo>
                    <a:pt x="58736" y="0"/>
                  </a:lnTo>
                  <a:lnTo>
                    <a:pt x="6527" y="0"/>
                  </a:lnTo>
                  <a:cubicBezTo>
                    <a:pt x="2922" y="0"/>
                    <a:pt x="1" y="2922"/>
                    <a:pt x="0" y="6519"/>
                  </a:cubicBezTo>
                  <a:cubicBezTo>
                    <a:pt x="0" y="6519"/>
                    <a:pt x="0" y="6519"/>
                    <a:pt x="0" y="6519"/>
                  </a:cubicBezTo>
                  <a:lnTo>
                    <a:pt x="0" y="6519"/>
                  </a:lnTo>
                  <a:lnTo>
                    <a:pt x="0" y="17161"/>
                  </a:lnTo>
                  <a:cubicBezTo>
                    <a:pt x="0" y="20768"/>
                    <a:pt x="2922" y="23689"/>
                    <a:pt x="6527" y="23689"/>
                  </a:cubicBezTo>
                  <a:cubicBezTo>
                    <a:pt x="6527" y="23689"/>
                    <a:pt x="6527" y="23689"/>
                    <a:pt x="6527" y="23689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ChangeArrowheads="1"/>
            </p:cNvSpPr>
            <p:nvPr/>
          </p:nvSpPr>
          <p:spPr bwMode="auto">
            <a:xfrm>
              <a:off x="1751996" y="4344602"/>
              <a:ext cx="831215" cy="303530"/>
            </a:xfrm>
            <a:custGeom>
              <a:avLst/>
              <a:gdLst/>
              <a:ahLst/>
              <a:cxnLst/>
              <a:rect l="0" t="0" r="r" b="b"/>
              <a:pathLst>
                <a:path w="65489" h="23914">
                  <a:moveTo>
                    <a:pt x="6639" y="23802"/>
                  </a:moveTo>
                  <a:lnTo>
                    <a:pt x="58848" y="23802"/>
                  </a:lnTo>
                  <a:cubicBezTo>
                    <a:pt x="62454" y="23802"/>
                    <a:pt x="65376" y="20881"/>
                    <a:pt x="65376" y="17274"/>
                  </a:cubicBezTo>
                  <a:cubicBezTo>
                    <a:pt x="65376" y="17274"/>
                    <a:pt x="65376" y="17274"/>
                    <a:pt x="65376" y="17274"/>
                  </a:cubicBezTo>
                  <a:lnTo>
                    <a:pt x="65376" y="6632"/>
                  </a:lnTo>
                  <a:cubicBezTo>
                    <a:pt x="65376" y="3035"/>
                    <a:pt x="62454" y="113"/>
                    <a:pt x="58848" y="113"/>
                  </a:cubicBezTo>
                  <a:cubicBezTo>
                    <a:pt x="58848" y="113"/>
                    <a:pt x="58848" y="113"/>
                    <a:pt x="58848" y="113"/>
                  </a:cubicBezTo>
                  <a:lnTo>
                    <a:pt x="58848" y="113"/>
                  </a:lnTo>
                  <a:lnTo>
                    <a:pt x="6639" y="113"/>
                  </a:lnTo>
                  <a:cubicBezTo>
                    <a:pt x="3034" y="113"/>
                    <a:pt x="113" y="3035"/>
                    <a:pt x="112" y="6632"/>
                  </a:cubicBezTo>
                  <a:cubicBezTo>
                    <a:pt x="112" y="6632"/>
                    <a:pt x="112" y="6632"/>
                    <a:pt x="112" y="6632"/>
                  </a:cubicBezTo>
                  <a:lnTo>
                    <a:pt x="112" y="6632"/>
                  </a:lnTo>
                  <a:lnTo>
                    <a:pt x="112" y="17274"/>
                  </a:lnTo>
                  <a:cubicBezTo>
                    <a:pt x="112" y="20881"/>
                    <a:pt x="3034" y="23802"/>
                    <a:pt x="6639" y="23802"/>
                  </a:cubicBezTo>
                  <a:cubicBezTo>
                    <a:pt x="6639" y="23802"/>
                    <a:pt x="6639" y="23802"/>
                    <a:pt x="6639" y="23802"/>
                  </a:cubicBezTo>
                </a:path>
              </a:pathLst>
            </a:custGeom>
            <a:solidFill>
              <a:srgbClr val="F7F9D7"/>
            </a:solidFill>
            <a:ln w="2858">
              <a:solidFill>
                <a:srgbClr val="688037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Text Box 208"/>
            <p:cNvSpPr txBox="1">
              <a:spLocks noChangeArrowheads="1"/>
            </p:cNvSpPr>
            <p:nvPr/>
          </p:nvSpPr>
          <p:spPr bwMode="auto">
            <a:xfrm>
              <a:off x="1959505" y="4311264"/>
              <a:ext cx="54292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Linkage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60870" y="3363033"/>
            <a:ext cx="2394388" cy="791668"/>
            <a:chOff x="2163308" y="3772235"/>
            <a:chExt cx="2394388" cy="791668"/>
          </a:xfrm>
        </p:grpSpPr>
        <p:sp>
          <p:nvSpPr>
            <p:cNvPr id="29" name="Freeform 28"/>
            <p:cNvSpPr>
              <a:spLocks noChangeArrowheads="1"/>
            </p:cNvSpPr>
            <p:nvPr/>
          </p:nvSpPr>
          <p:spPr bwMode="auto">
            <a:xfrm>
              <a:off x="2180599" y="4068603"/>
              <a:ext cx="2263140" cy="495300"/>
            </a:xfrm>
            <a:custGeom>
              <a:avLst/>
              <a:gdLst/>
              <a:ahLst/>
              <a:cxnLst/>
              <a:rect l="0" t="0" r="r" b="b"/>
              <a:pathLst>
                <a:path w="178208" h="39027">
                  <a:moveTo>
                    <a:pt x="3607" y="39027"/>
                  </a:moveTo>
                  <a:lnTo>
                    <a:pt x="174602" y="39027"/>
                  </a:lnTo>
                  <a:cubicBezTo>
                    <a:pt x="176593" y="39027"/>
                    <a:pt x="178208" y="37411"/>
                    <a:pt x="178208" y="35411"/>
                  </a:cubicBezTo>
                  <a:cubicBezTo>
                    <a:pt x="178208" y="35411"/>
                    <a:pt x="178208" y="35411"/>
                    <a:pt x="178208" y="35411"/>
                  </a:cubicBezTo>
                  <a:lnTo>
                    <a:pt x="178208" y="4020"/>
                  </a:lnTo>
                  <a:cubicBezTo>
                    <a:pt x="178208" y="1804"/>
                    <a:pt x="176414" y="0"/>
                    <a:pt x="174198" y="0"/>
                  </a:cubicBezTo>
                  <a:cubicBezTo>
                    <a:pt x="174198" y="0"/>
                    <a:pt x="174198" y="0"/>
                    <a:pt x="174198" y="0"/>
                  </a:cubicBezTo>
                  <a:lnTo>
                    <a:pt x="3213" y="0"/>
                  </a:lnTo>
                  <a:cubicBezTo>
                    <a:pt x="1437" y="0"/>
                    <a:pt x="0" y="1437"/>
                    <a:pt x="0" y="3212"/>
                  </a:cubicBezTo>
                  <a:cubicBezTo>
                    <a:pt x="0" y="3212"/>
                    <a:pt x="0" y="3212"/>
                    <a:pt x="0" y="3212"/>
                  </a:cubicBezTo>
                  <a:lnTo>
                    <a:pt x="0" y="3212"/>
                  </a:lnTo>
                  <a:lnTo>
                    <a:pt x="0" y="35411"/>
                  </a:lnTo>
                  <a:cubicBezTo>
                    <a:pt x="0" y="37411"/>
                    <a:pt x="1616" y="39027"/>
                    <a:pt x="3607" y="39027"/>
                  </a:cubicBezTo>
                  <a:cubicBezTo>
                    <a:pt x="3607" y="39027"/>
                    <a:pt x="3607" y="39027"/>
                    <a:pt x="3607" y="39027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2163308" y="3772235"/>
              <a:ext cx="239438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Data Integration – IBM </a:t>
              </a:r>
              <a:r>
                <a:rPr kumimoji="0" lang="en-US" altLang="en-US" sz="100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BigInsights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1" name="Freeform 30"/>
            <p:cNvSpPr>
              <a:spLocks noChangeArrowheads="1"/>
            </p:cNvSpPr>
            <p:nvPr/>
          </p:nvSpPr>
          <p:spPr bwMode="auto">
            <a:xfrm>
              <a:off x="2249471" y="4192428"/>
              <a:ext cx="2094230" cy="278765"/>
            </a:xfrm>
            <a:custGeom>
              <a:avLst/>
              <a:gdLst/>
              <a:ahLst/>
              <a:cxnLst/>
              <a:rect l="0" t="0" r="r" b="b"/>
              <a:pathLst>
                <a:path w="164946" h="21951">
                  <a:moveTo>
                    <a:pt x="10980" y="21951"/>
                  </a:moveTo>
                  <a:lnTo>
                    <a:pt x="153966" y="21951"/>
                  </a:lnTo>
                  <a:cubicBezTo>
                    <a:pt x="160024" y="21951"/>
                    <a:pt x="164946" y="17039"/>
                    <a:pt x="164946" y="10980"/>
                  </a:cubicBezTo>
                  <a:cubicBezTo>
                    <a:pt x="164946" y="10980"/>
                    <a:pt x="164946" y="10980"/>
                    <a:pt x="164946" y="10980"/>
                  </a:cubicBezTo>
                  <a:cubicBezTo>
                    <a:pt x="164946" y="4913"/>
                    <a:pt x="160033" y="0"/>
                    <a:pt x="153966" y="0"/>
                  </a:cubicBezTo>
                  <a:cubicBezTo>
                    <a:pt x="153966" y="0"/>
                    <a:pt x="153966" y="0"/>
                    <a:pt x="153966" y="0"/>
                  </a:cubicBezTo>
                  <a:lnTo>
                    <a:pt x="10980" y="0"/>
                  </a:lnTo>
                  <a:cubicBezTo>
                    <a:pt x="4912" y="0"/>
                    <a:pt x="0" y="4913"/>
                    <a:pt x="0" y="10971"/>
                  </a:cubicBezTo>
                  <a:cubicBezTo>
                    <a:pt x="0" y="10971"/>
                    <a:pt x="0" y="10971"/>
                    <a:pt x="0" y="10971"/>
                  </a:cubicBezTo>
                  <a:cubicBezTo>
                    <a:pt x="0" y="17039"/>
                    <a:pt x="4912" y="21951"/>
                    <a:pt x="10971" y="21951"/>
                  </a:cubicBezTo>
                  <a:cubicBezTo>
                    <a:pt x="10980" y="21951"/>
                    <a:pt x="10980" y="21951"/>
                    <a:pt x="10980" y="21951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ChangeArrowheads="1"/>
            </p:cNvSpPr>
            <p:nvPr/>
          </p:nvSpPr>
          <p:spPr bwMode="auto">
            <a:xfrm>
              <a:off x="2248201" y="4191158"/>
              <a:ext cx="2097405" cy="281305"/>
            </a:xfrm>
            <a:custGeom>
              <a:avLst/>
              <a:gdLst/>
              <a:ahLst/>
              <a:cxnLst/>
              <a:rect l="0" t="0" r="r" b="b"/>
              <a:pathLst>
                <a:path w="165171" h="22176">
                  <a:moveTo>
                    <a:pt x="11092" y="22064"/>
                  </a:moveTo>
                  <a:lnTo>
                    <a:pt x="154078" y="22064"/>
                  </a:lnTo>
                  <a:cubicBezTo>
                    <a:pt x="160136" y="22064"/>
                    <a:pt x="165058" y="17152"/>
                    <a:pt x="165058" y="11093"/>
                  </a:cubicBezTo>
                  <a:cubicBezTo>
                    <a:pt x="165058" y="11093"/>
                    <a:pt x="165058" y="11093"/>
                    <a:pt x="165058" y="11093"/>
                  </a:cubicBezTo>
                  <a:cubicBezTo>
                    <a:pt x="165058" y="5026"/>
                    <a:pt x="160145" y="113"/>
                    <a:pt x="154078" y="113"/>
                  </a:cubicBezTo>
                  <a:cubicBezTo>
                    <a:pt x="154078" y="113"/>
                    <a:pt x="154078" y="113"/>
                    <a:pt x="154078" y="113"/>
                  </a:cubicBezTo>
                  <a:lnTo>
                    <a:pt x="11092" y="113"/>
                  </a:lnTo>
                  <a:cubicBezTo>
                    <a:pt x="5024" y="113"/>
                    <a:pt x="112" y="5026"/>
                    <a:pt x="112" y="11084"/>
                  </a:cubicBezTo>
                  <a:cubicBezTo>
                    <a:pt x="112" y="11084"/>
                    <a:pt x="112" y="11084"/>
                    <a:pt x="112" y="11084"/>
                  </a:cubicBezTo>
                  <a:cubicBezTo>
                    <a:pt x="112" y="17152"/>
                    <a:pt x="5024" y="22064"/>
                    <a:pt x="11083" y="22064"/>
                  </a:cubicBezTo>
                  <a:cubicBezTo>
                    <a:pt x="11092" y="22064"/>
                    <a:pt x="11092" y="22064"/>
                    <a:pt x="11092" y="22064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30"/>
            <p:cNvSpPr txBox="1">
              <a:spLocks noChangeArrowheads="1"/>
            </p:cNvSpPr>
            <p:nvPr/>
          </p:nvSpPr>
          <p:spPr bwMode="auto">
            <a:xfrm>
              <a:off x="2547415" y="4081303"/>
              <a:ext cx="16791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Entity Resolution (Spark)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58594" y="2239618"/>
            <a:ext cx="2263140" cy="1172162"/>
            <a:chOff x="2906497" y="2752456"/>
            <a:chExt cx="2263140" cy="1172162"/>
          </a:xfrm>
        </p:grpSpPr>
        <p:sp>
          <p:nvSpPr>
            <p:cNvPr id="35" name="Freeform 34"/>
            <p:cNvSpPr>
              <a:spLocks noChangeArrowheads="1"/>
            </p:cNvSpPr>
            <p:nvPr/>
          </p:nvSpPr>
          <p:spPr bwMode="auto">
            <a:xfrm>
              <a:off x="2906497" y="3068638"/>
              <a:ext cx="2263140" cy="855980"/>
            </a:xfrm>
            <a:custGeom>
              <a:avLst/>
              <a:gdLst/>
              <a:ahLst/>
              <a:cxnLst/>
              <a:rect l="0" t="0" r="r" b="b"/>
              <a:pathLst>
                <a:path w="178208" h="67430">
                  <a:moveTo>
                    <a:pt x="3607" y="67430"/>
                  </a:moveTo>
                  <a:lnTo>
                    <a:pt x="174602" y="67430"/>
                  </a:lnTo>
                  <a:cubicBezTo>
                    <a:pt x="176593" y="67430"/>
                    <a:pt x="178208" y="65815"/>
                    <a:pt x="178208" y="63814"/>
                  </a:cubicBezTo>
                  <a:cubicBezTo>
                    <a:pt x="178208" y="63814"/>
                    <a:pt x="178208" y="63814"/>
                    <a:pt x="178208" y="63814"/>
                  </a:cubicBezTo>
                  <a:lnTo>
                    <a:pt x="178208" y="4011"/>
                  </a:lnTo>
                  <a:cubicBezTo>
                    <a:pt x="178208" y="1794"/>
                    <a:pt x="176414" y="0"/>
                    <a:pt x="174198" y="0"/>
                  </a:cubicBezTo>
                  <a:cubicBezTo>
                    <a:pt x="174198" y="0"/>
                    <a:pt x="174198" y="0"/>
                    <a:pt x="174198" y="0"/>
                  </a:cubicBezTo>
                  <a:lnTo>
                    <a:pt x="3213" y="0"/>
                  </a:lnTo>
                  <a:cubicBezTo>
                    <a:pt x="1437" y="0"/>
                    <a:pt x="0" y="1437"/>
                    <a:pt x="0" y="3212"/>
                  </a:cubicBezTo>
                  <a:cubicBezTo>
                    <a:pt x="0" y="3212"/>
                    <a:pt x="0" y="3212"/>
                    <a:pt x="0" y="3212"/>
                  </a:cubicBezTo>
                  <a:lnTo>
                    <a:pt x="0" y="3212"/>
                  </a:lnTo>
                  <a:lnTo>
                    <a:pt x="0" y="63814"/>
                  </a:lnTo>
                  <a:cubicBezTo>
                    <a:pt x="0" y="65815"/>
                    <a:pt x="1616" y="67430"/>
                    <a:pt x="3607" y="67430"/>
                  </a:cubicBezTo>
                  <a:cubicBezTo>
                    <a:pt x="3607" y="67430"/>
                    <a:pt x="3607" y="67430"/>
                    <a:pt x="3607" y="67430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6" name="Text Box 33"/>
            <p:cNvSpPr txBox="1">
              <a:spLocks noChangeArrowheads="1"/>
            </p:cNvSpPr>
            <p:nvPr/>
          </p:nvSpPr>
          <p:spPr bwMode="auto">
            <a:xfrm>
              <a:off x="3078587" y="2752456"/>
              <a:ext cx="2067906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Data Consolidation - IBM </a:t>
              </a:r>
              <a:r>
                <a:rPr kumimoji="0" lang="en-US" altLang="en-US" sz="100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BigInsights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Freeform 36"/>
            <p:cNvSpPr>
              <a:spLocks noChangeArrowheads="1"/>
            </p:cNvSpPr>
            <p:nvPr/>
          </p:nvSpPr>
          <p:spPr bwMode="auto">
            <a:xfrm>
              <a:off x="2956560" y="3143885"/>
              <a:ext cx="2118360" cy="260985"/>
            </a:xfrm>
            <a:custGeom>
              <a:avLst/>
              <a:gdLst/>
              <a:ahLst/>
              <a:cxnLst/>
              <a:rect l="0" t="0" r="r" b="b"/>
              <a:pathLst>
                <a:path w="166843" h="20598">
                  <a:moveTo>
                    <a:pt x="10304" y="20598"/>
                  </a:moveTo>
                  <a:lnTo>
                    <a:pt x="156539" y="20598"/>
                  </a:lnTo>
                  <a:cubicBezTo>
                    <a:pt x="162231" y="20598"/>
                    <a:pt x="166843" y="15987"/>
                    <a:pt x="166843" y="10304"/>
                  </a:cubicBezTo>
                  <a:cubicBezTo>
                    <a:pt x="166843" y="10304"/>
                    <a:pt x="166843" y="10304"/>
                    <a:pt x="166843" y="10304"/>
                  </a:cubicBezTo>
                  <a:cubicBezTo>
                    <a:pt x="166843" y="4612"/>
                    <a:pt x="162231" y="0"/>
                    <a:pt x="156539" y="0"/>
                  </a:cubicBezTo>
                  <a:cubicBezTo>
                    <a:pt x="156539" y="0"/>
                    <a:pt x="156539" y="0"/>
                    <a:pt x="156539" y="0"/>
                  </a:cubicBezTo>
                  <a:lnTo>
                    <a:pt x="156539" y="0"/>
                  </a:lnTo>
                  <a:lnTo>
                    <a:pt x="10304" y="0"/>
                  </a:lnTo>
                  <a:cubicBezTo>
                    <a:pt x="4612" y="0"/>
                    <a:pt x="0" y="4612"/>
                    <a:pt x="0" y="10304"/>
                  </a:cubicBezTo>
                  <a:cubicBezTo>
                    <a:pt x="0" y="10304"/>
                    <a:pt x="0" y="10304"/>
                    <a:pt x="0" y="10304"/>
                  </a:cubicBezTo>
                  <a:cubicBezTo>
                    <a:pt x="0" y="15987"/>
                    <a:pt x="4612" y="20598"/>
                    <a:pt x="10304" y="20598"/>
                  </a:cubicBezTo>
                  <a:cubicBezTo>
                    <a:pt x="10304" y="20598"/>
                    <a:pt x="10304" y="20598"/>
                    <a:pt x="10304" y="20598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 noChangeArrowheads="1"/>
            </p:cNvSpPr>
            <p:nvPr/>
          </p:nvSpPr>
          <p:spPr bwMode="auto">
            <a:xfrm>
              <a:off x="2955290" y="3142615"/>
              <a:ext cx="2121535" cy="264160"/>
            </a:xfrm>
            <a:custGeom>
              <a:avLst/>
              <a:gdLst/>
              <a:ahLst/>
              <a:cxnLst/>
              <a:rect l="0" t="0" r="r" b="b"/>
              <a:pathLst>
                <a:path w="167068" h="20823">
                  <a:moveTo>
                    <a:pt x="10416" y="20711"/>
                  </a:moveTo>
                  <a:lnTo>
                    <a:pt x="156651" y="20711"/>
                  </a:lnTo>
                  <a:cubicBezTo>
                    <a:pt x="162343" y="20711"/>
                    <a:pt x="166955" y="16100"/>
                    <a:pt x="166955" y="10417"/>
                  </a:cubicBezTo>
                  <a:cubicBezTo>
                    <a:pt x="166955" y="10417"/>
                    <a:pt x="166955" y="10417"/>
                    <a:pt x="166955" y="10417"/>
                  </a:cubicBezTo>
                  <a:cubicBezTo>
                    <a:pt x="166955" y="4725"/>
                    <a:pt x="162343" y="113"/>
                    <a:pt x="156651" y="113"/>
                  </a:cubicBezTo>
                  <a:cubicBezTo>
                    <a:pt x="156651" y="113"/>
                    <a:pt x="156651" y="113"/>
                    <a:pt x="156651" y="113"/>
                  </a:cubicBezTo>
                  <a:lnTo>
                    <a:pt x="156651" y="113"/>
                  </a:lnTo>
                  <a:lnTo>
                    <a:pt x="10416" y="113"/>
                  </a:lnTo>
                  <a:cubicBezTo>
                    <a:pt x="4724" y="113"/>
                    <a:pt x="112" y="4725"/>
                    <a:pt x="112" y="10417"/>
                  </a:cubicBezTo>
                  <a:cubicBezTo>
                    <a:pt x="112" y="10417"/>
                    <a:pt x="112" y="10417"/>
                    <a:pt x="112" y="10417"/>
                  </a:cubicBezTo>
                  <a:cubicBezTo>
                    <a:pt x="112" y="16100"/>
                    <a:pt x="4724" y="20711"/>
                    <a:pt x="10416" y="20711"/>
                  </a:cubicBezTo>
                  <a:cubicBezTo>
                    <a:pt x="10416" y="20711"/>
                    <a:pt x="10416" y="20711"/>
                    <a:pt x="10416" y="20711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9" name="Text Box 36"/>
            <p:cNvSpPr txBox="1">
              <a:spLocks noChangeArrowheads="1"/>
            </p:cNvSpPr>
            <p:nvPr/>
          </p:nvSpPr>
          <p:spPr bwMode="auto">
            <a:xfrm>
              <a:off x="3814127" y="3057842"/>
              <a:ext cx="5048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Spark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4100195" y="3691255"/>
              <a:ext cx="974725" cy="166370"/>
            </a:xfrm>
            <a:custGeom>
              <a:avLst/>
              <a:gdLst/>
              <a:ahLst/>
              <a:cxnLst/>
              <a:rect l="0" t="0" r="r" b="b"/>
              <a:pathLst>
                <a:path w="76786" h="13112">
                  <a:moveTo>
                    <a:pt x="6556" y="13112"/>
                  </a:moveTo>
                  <a:lnTo>
                    <a:pt x="70230" y="13112"/>
                  </a:lnTo>
                  <a:cubicBezTo>
                    <a:pt x="73846" y="13112"/>
                    <a:pt x="76786" y="10182"/>
                    <a:pt x="76786" y="6556"/>
                  </a:cubicBezTo>
                  <a:cubicBezTo>
                    <a:pt x="76786" y="6556"/>
                    <a:pt x="76786" y="6556"/>
                    <a:pt x="76786" y="6556"/>
                  </a:cubicBezTo>
                  <a:cubicBezTo>
                    <a:pt x="76786" y="2940"/>
                    <a:pt x="73846" y="0"/>
                    <a:pt x="70230" y="0"/>
                  </a:cubicBezTo>
                  <a:cubicBezTo>
                    <a:pt x="70230" y="0"/>
                    <a:pt x="70230" y="0"/>
                    <a:pt x="70230" y="0"/>
                  </a:cubicBezTo>
                  <a:lnTo>
                    <a:pt x="6556" y="0"/>
                  </a:lnTo>
                  <a:cubicBezTo>
                    <a:pt x="2931" y="0"/>
                    <a:pt x="0" y="2940"/>
                    <a:pt x="0" y="6556"/>
                  </a:cubicBezTo>
                  <a:cubicBezTo>
                    <a:pt x="0" y="6556"/>
                    <a:pt x="0" y="6556"/>
                    <a:pt x="0" y="6556"/>
                  </a:cubicBezTo>
                  <a:cubicBezTo>
                    <a:pt x="0" y="10182"/>
                    <a:pt x="2931" y="13112"/>
                    <a:pt x="6556" y="13112"/>
                  </a:cubicBezTo>
                  <a:cubicBezTo>
                    <a:pt x="6556" y="13112"/>
                    <a:pt x="6556" y="13112"/>
                    <a:pt x="6556" y="13112"/>
                  </a:cubicBezTo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4098925" y="3689350"/>
              <a:ext cx="977900" cy="168910"/>
            </a:xfrm>
            <a:custGeom>
              <a:avLst/>
              <a:gdLst/>
              <a:ahLst/>
              <a:cxnLst/>
              <a:rect l="0" t="0" r="r" b="b"/>
              <a:pathLst>
                <a:path w="77011" h="13337">
                  <a:moveTo>
                    <a:pt x="6668" y="13225"/>
                  </a:moveTo>
                  <a:lnTo>
                    <a:pt x="70342" y="13225"/>
                  </a:lnTo>
                  <a:cubicBezTo>
                    <a:pt x="73958" y="13225"/>
                    <a:pt x="76898" y="10295"/>
                    <a:pt x="76898" y="6669"/>
                  </a:cubicBezTo>
                  <a:cubicBezTo>
                    <a:pt x="76898" y="6669"/>
                    <a:pt x="76898" y="6669"/>
                    <a:pt x="76898" y="6669"/>
                  </a:cubicBezTo>
                  <a:cubicBezTo>
                    <a:pt x="76898" y="3053"/>
                    <a:pt x="73958" y="113"/>
                    <a:pt x="70342" y="113"/>
                  </a:cubicBezTo>
                  <a:cubicBezTo>
                    <a:pt x="70342" y="113"/>
                    <a:pt x="70342" y="113"/>
                    <a:pt x="70342" y="113"/>
                  </a:cubicBezTo>
                  <a:lnTo>
                    <a:pt x="6668" y="113"/>
                  </a:lnTo>
                  <a:cubicBezTo>
                    <a:pt x="3043" y="113"/>
                    <a:pt x="112" y="3053"/>
                    <a:pt x="112" y="6669"/>
                  </a:cubicBezTo>
                  <a:cubicBezTo>
                    <a:pt x="112" y="6669"/>
                    <a:pt x="112" y="6669"/>
                    <a:pt x="112" y="6669"/>
                  </a:cubicBezTo>
                  <a:cubicBezTo>
                    <a:pt x="112" y="10295"/>
                    <a:pt x="3043" y="13225"/>
                    <a:pt x="6668" y="13225"/>
                  </a:cubicBezTo>
                  <a:cubicBezTo>
                    <a:pt x="6668" y="13225"/>
                    <a:pt x="6668" y="13225"/>
                    <a:pt x="6668" y="13225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2" name="Text Box 39"/>
            <p:cNvSpPr txBox="1">
              <a:spLocks noChangeArrowheads="1"/>
            </p:cNvSpPr>
            <p:nvPr/>
          </p:nvSpPr>
          <p:spPr bwMode="auto">
            <a:xfrm>
              <a:off x="4275529" y="3586398"/>
              <a:ext cx="746125" cy="2462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Apache Drill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2992755" y="3465195"/>
              <a:ext cx="974725" cy="403860"/>
            </a:xfrm>
            <a:custGeom>
              <a:avLst/>
              <a:gdLst/>
              <a:ahLst/>
              <a:cxnLst/>
              <a:rect l="0" t="0" r="r" b="b"/>
              <a:pathLst>
                <a:path w="76785" h="31842">
                  <a:moveTo>
                    <a:pt x="7683" y="31842"/>
                  </a:moveTo>
                  <a:lnTo>
                    <a:pt x="69102" y="31842"/>
                  </a:lnTo>
                  <a:cubicBezTo>
                    <a:pt x="73348" y="31842"/>
                    <a:pt x="76785" y="28404"/>
                    <a:pt x="76785" y="24168"/>
                  </a:cubicBezTo>
                  <a:cubicBezTo>
                    <a:pt x="76785" y="24168"/>
                    <a:pt x="76785" y="24168"/>
                    <a:pt x="76785" y="24168"/>
                  </a:cubicBezTo>
                  <a:lnTo>
                    <a:pt x="76785" y="7674"/>
                  </a:lnTo>
                  <a:cubicBezTo>
                    <a:pt x="76785" y="3438"/>
                    <a:pt x="73348" y="0"/>
                    <a:pt x="69102" y="0"/>
                  </a:cubicBezTo>
                  <a:cubicBezTo>
                    <a:pt x="69102" y="0"/>
                    <a:pt x="69102" y="0"/>
                    <a:pt x="69102" y="0"/>
                  </a:cubicBezTo>
                  <a:lnTo>
                    <a:pt x="69102" y="0"/>
                  </a:lnTo>
                  <a:lnTo>
                    <a:pt x="7683" y="0"/>
                  </a:lnTo>
                  <a:cubicBezTo>
                    <a:pt x="3438" y="0"/>
                    <a:pt x="0" y="3438"/>
                    <a:pt x="0" y="7674"/>
                  </a:cubicBezTo>
                  <a:cubicBezTo>
                    <a:pt x="0" y="7674"/>
                    <a:pt x="0" y="7674"/>
                    <a:pt x="0" y="7674"/>
                  </a:cubicBezTo>
                  <a:lnTo>
                    <a:pt x="0" y="7674"/>
                  </a:lnTo>
                  <a:lnTo>
                    <a:pt x="0" y="24168"/>
                  </a:lnTo>
                  <a:cubicBezTo>
                    <a:pt x="0" y="28404"/>
                    <a:pt x="3438" y="31842"/>
                    <a:pt x="7674" y="31842"/>
                  </a:cubicBezTo>
                  <a:cubicBezTo>
                    <a:pt x="7674" y="31842"/>
                    <a:pt x="7683" y="31842"/>
                    <a:pt x="7683" y="31842"/>
                  </a:cubicBezTo>
                </a:path>
              </a:pathLst>
            </a:custGeom>
            <a:solidFill>
              <a:srgbClr val="EEC0B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2990850" y="3463290"/>
              <a:ext cx="977900" cy="407035"/>
            </a:xfrm>
            <a:custGeom>
              <a:avLst/>
              <a:gdLst/>
              <a:ahLst/>
              <a:cxnLst/>
              <a:rect l="0" t="0" r="r" b="b"/>
              <a:pathLst>
                <a:path w="77010" h="32067">
                  <a:moveTo>
                    <a:pt x="7795" y="31955"/>
                  </a:moveTo>
                  <a:lnTo>
                    <a:pt x="69214" y="31955"/>
                  </a:lnTo>
                  <a:cubicBezTo>
                    <a:pt x="73460" y="31955"/>
                    <a:pt x="76897" y="28517"/>
                    <a:pt x="76897" y="24281"/>
                  </a:cubicBezTo>
                  <a:cubicBezTo>
                    <a:pt x="76897" y="24281"/>
                    <a:pt x="76897" y="24281"/>
                    <a:pt x="76897" y="24281"/>
                  </a:cubicBezTo>
                  <a:lnTo>
                    <a:pt x="76897" y="7787"/>
                  </a:lnTo>
                  <a:cubicBezTo>
                    <a:pt x="76897" y="3551"/>
                    <a:pt x="73460" y="113"/>
                    <a:pt x="69214" y="113"/>
                  </a:cubicBezTo>
                  <a:cubicBezTo>
                    <a:pt x="69214" y="113"/>
                    <a:pt x="69214" y="113"/>
                    <a:pt x="69214" y="113"/>
                  </a:cubicBezTo>
                  <a:lnTo>
                    <a:pt x="69214" y="113"/>
                  </a:lnTo>
                  <a:lnTo>
                    <a:pt x="7795" y="113"/>
                  </a:lnTo>
                  <a:cubicBezTo>
                    <a:pt x="3550" y="113"/>
                    <a:pt x="112" y="3551"/>
                    <a:pt x="112" y="7787"/>
                  </a:cubicBezTo>
                  <a:cubicBezTo>
                    <a:pt x="112" y="7787"/>
                    <a:pt x="112" y="7787"/>
                    <a:pt x="112" y="7787"/>
                  </a:cubicBezTo>
                  <a:lnTo>
                    <a:pt x="112" y="7787"/>
                  </a:lnTo>
                  <a:lnTo>
                    <a:pt x="112" y="24281"/>
                  </a:lnTo>
                  <a:cubicBezTo>
                    <a:pt x="112" y="28517"/>
                    <a:pt x="3550" y="31955"/>
                    <a:pt x="7786" y="31955"/>
                  </a:cubicBezTo>
                  <a:cubicBezTo>
                    <a:pt x="7786" y="31955"/>
                    <a:pt x="7795" y="31955"/>
                    <a:pt x="7795" y="31955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5" name="Text Box 42"/>
            <p:cNvSpPr txBox="1">
              <a:spLocks noChangeArrowheads="1"/>
            </p:cNvSpPr>
            <p:nvPr/>
          </p:nvSpPr>
          <p:spPr bwMode="auto">
            <a:xfrm>
              <a:off x="2952750" y="3472245"/>
              <a:ext cx="101282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Oozie</a:t>
              </a: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Workflows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4100195" y="3477260"/>
              <a:ext cx="974725" cy="166370"/>
            </a:xfrm>
            <a:custGeom>
              <a:avLst/>
              <a:gdLst/>
              <a:ahLst/>
              <a:cxnLst/>
              <a:rect l="0" t="0" r="r" b="b"/>
              <a:pathLst>
                <a:path w="76786" h="13112">
                  <a:moveTo>
                    <a:pt x="6556" y="13112"/>
                  </a:moveTo>
                  <a:lnTo>
                    <a:pt x="70230" y="13112"/>
                  </a:lnTo>
                  <a:cubicBezTo>
                    <a:pt x="73846" y="13112"/>
                    <a:pt x="76786" y="10172"/>
                    <a:pt x="76786" y="6556"/>
                  </a:cubicBezTo>
                  <a:cubicBezTo>
                    <a:pt x="76786" y="6556"/>
                    <a:pt x="76786" y="6556"/>
                    <a:pt x="76786" y="6556"/>
                  </a:cubicBezTo>
                  <a:cubicBezTo>
                    <a:pt x="76786" y="2930"/>
                    <a:pt x="73846" y="0"/>
                    <a:pt x="70230" y="0"/>
                  </a:cubicBezTo>
                  <a:cubicBezTo>
                    <a:pt x="70230" y="0"/>
                    <a:pt x="70230" y="0"/>
                    <a:pt x="70230" y="0"/>
                  </a:cubicBezTo>
                  <a:lnTo>
                    <a:pt x="6556" y="0"/>
                  </a:lnTo>
                  <a:cubicBezTo>
                    <a:pt x="2931" y="0"/>
                    <a:pt x="0" y="2930"/>
                    <a:pt x="0" y="6556"/>
                  </a:cubicBezTo>
                  <a:cubicBezTo>
                    <a:pt x="0" y="6556"/>
                    <a:pt x="0" y="6556"/>
                    <a:pt x="0" y="6556"/>
                  </a:cubicBezTo>
                  <a:cubicBezTo>
                    <a:pt x="0" y="10172"/>
                    <a:pt x="2931" y="13112"/>
                    <a:pt x="6556" y="13112"/>
                  </a:cubicBezTo>
                  <a:cubicBezTo>
                    <a:pt x="6556" y="13112"/>
                    <a:pt x="6556" y="13112"/>
                    <a:pt x="6556" y="13112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4098925" y="3475355"/>
              <a:ext cx="977900" cy="168910"/>
            </a:xfrm>
            <a:custGeom>
              <a:avLst/>
              <a:gdLst/>
              <a:ahLst/>
              <a:cxnLst/>
              <a:rect l="0" t="0" r="r" b="b"/>
              <a:pathLst>
                <a:path w="77011" h="13337">
                  <a:moveTo>
                    <a:pt x="6668" y="13225"/>
                  </a:moveTo>
                  <a:lnTo>
                    <a:pt x="70342" y="13225"/>
                  </a:lnTo>
                  <a:cubicBezTo>
                    <a:pt x="73958" y="13225"/>
                    <a:pt x="76898" y="10285"/>
                    <a:pt x="76898" y="6669"/>
                  </a:cubicBezTo>
                  <a:cubicBezTo>
                    <a:pt x="76898" y="6669"/>
                    <a:pt x="76898" y="6669"/>
                    <a:pt x="76898" y="6669"/>
                  </a:cubicBezTo>
                  <a:cubicBezTo>
                    <a:pt x="76898" y="3043"/>
                    <a:pt x="73958" y="113"/>
                    <a:pt x="70342" y="113"/>
                  </a:cubicBezTo>
                  <a:cubicBezTo>
                    <a:pt x="70342" y="113"/>
                    <a:pt x="70342" y="113"/>
                    <a:pt x="70342" y="113"/>
                  </a:cubicBezTo>
                  <a:lnTo>
                    <a:pt x="6668" y="113"/>
                  </a:lnTo>
                  <a:cubicBezTo>
                    <a:pt x="3043" y="113"/>
                    <a:pt x="112" y="3043"/>
                    <a:pt x="112" y="6669"/>
                  </a:cubicBezTo>
                  <a:cubicBezTo>
                    <a:pt x="112" y="6669"/>
                    <a:pt x="112" y="6669"/>
                    <a:pt x="112" y="6669"/>
                  </a:cubicBezTo>
                  <a:cubicBezTo>
                    <a:pt x="112" y="10285"/>
                    <a:pt x="3043" y="13225"/>
                    <a:pt x="6668" y="13225"/>
                  </a:cubicBezTo>
                  <a:cubicBezTo>
                    <a:pt x="6668" y="13225"/>
                    <a:pt x="6668" y="13225"/>
                    <a:pt x="6668" y="13225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8" name="Text Box 45"/>
            <p:cNvSpPr txBox="1">
              <a:spLocks noChangeArrowheads="1"/>
            </p:cNvSpPr>
            <p:nvPr/>
          </p:nvSpPr>
          <p:spPr bwMode="auto">
            <a:xfrm>
              <a:off x="4349058" y="3372567"/>
              <a:ext cx="53498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Big SQL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687722" y="4136270"/>
            <a:ext cx="2388611" cy="1035319"/>
            <a:chOff x="2218873" y="4249952"/>
            <a:chExt cx="2388611" cy="1035319"/>
          </a:xfrm>
        </p:grpSpPr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2218873" y="4560736"/>
              <a:ext cx="2263140" cy="724535"/>
            </a:xfrm>
            <a:custGeom>
              <a:avLst/>
              <a:gdLst/>
              <a:ahLst/>
              <a:cxnLst/>
              <a:rect l="0" t="0" r="r" b="b"/>
              <a:pathLst>
                <a:path w="178208" h="57052">
                  <a:moveTo>
                    <a:pt x="3607" y="57052"/>
                  </a:moveTo>
                  <a:lnTo>
                    <a:pt x="174602" y="57052"/>
                  </a:lnTo>
                  <a:cubicBezTo>
                    <a:pt x="176593" y="57052"/>
                    <a:pt x="178208" y="55436"/>
                    <a:pt x="178208" y="53445"/>
                  </a:cubicBezTo>
                  <a:cubicBezTo>
                    <a:pt x="178208" y="53445"/>
                    <a:pt x="178208" y="53445"/>
                    <a:pt x="178208" y="53445"/>
                  </a:cubicBezTo>
                  <a:lnTo>
                    <a:pt x="178208" y="53445"/>
                  </a:lnTo>
                  <a:lnTo>
                    <a:pt x="178208" y="4011"/>
                  </a:lnTo>
                  <a:cubicBezTo>
                    <a:pt x="178208" y="1794"/>
                    <a:pt x="176414" y="0"/>
                    <a:pt x="174198" y="0"/>
                  </a:cubicBezTo>
                  <a:cubicBezTo>
                    <a:pt x="174198" y="0"/>
                    <a:pt x="174198" y="0"/>
                    <a:pt x="174198" y="0"/>
                  </a:cubicBezTo>
                  <a:lnTo>
                    <a:pt x="174198" y="0"/>
                  </a:lnTo>
                  <a:lnTo>
                    <a:pt x="3213" y="0"/>
                  </a:lnTo>
                  <a:cubicBezTo>
                    <a:pt x="1437" y="0"/>
                    <a:pt x="0" y="1437"/>
                    <a:pt x="0" y="3213"/>
                  </a:cubicBezTo>
                  <a:cubicBezTo>
                    <a:pt x="0" y="3213"/>
                    <a:pt x="0" y="3213"/>
                    <a:pt x="0" y="3213"/>
                  </a:cubicBezTo>
                  <a:lnTo>
                    <a:pt x="0" y="53445"/>
                  </a:lnTo>
                  <a:cubicBezTo>
                    <a:pt x="0" y="55436"/>
                    <a:pt x="1616" y="57052"/>
                    <a:pt x="3607" y="57052"/>
                  </a:cubicBezTo>
                  <a:cubicBezTo>
                    <a:pt x="3607" y="57052"/>
                    <a:pt x="3607" y="57052"/>
                    <a:pt x="3607" y="57052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1" name="Text Box 48"/>
            <p:cNvSpPr txBox="1">
              <a:spLocks noChangeArrowheads="1"/>
            </p:cNvSpPr>
            <p:nvPr/>
          </p:nvSpPr>
          <p:spPr bwMode="auto">
            <a:xfrm>
              <a:off x="2378658" y="4249952"/>
              <a:ext cx="2228826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Data Ingestion – IBM </a:t>
              </a:r>
              <a:r>
                <a:rPr kumimoji="0" lang="en-US" altLang="en-US" sz="100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BigInsights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300411" y="4633761"/>
              <a:ext cx="1310640" cy="221615"/>
            </a:xfrm>
            <a:custGeom>
              <a:avLst/>
              <a:gdLst/>
              <a:ahLst/>
              <a:cxnLst/>
              <a:rect l="0" t="0" r="r" b="b"/>
              <a:pathLst>
                <a:path w="103217" h="17489">
                  <a:moveTo>
                    <a:pt x="8745" y="17489"/>
                  </a:moveTo>
                  <a:lnTo>
                    <a:pt x="94472" y="17489"/>
                  </a:lnTo>
                  <a:cubicBezTo>
                    <a:pt x="99300" y="17489"/>
                    <a:pt x="103217" y="13573"/>
                    <a:pt x="103217" y="8745"/>
                  </a:cubicBezTo>
                  <a:cubicBezTo>
                    <a:pt x="103217" y="8745"/>
                    <a:pt x="103217" y="8745"/>
                    <a:pt x="103217" y="8745"/>
                  </a:cubicBezTo>
                  <a:cubicBezTo>
                    <a:pt x="103217" y="3917"/>
                    <a:pt x="99300" y="10"/>
                    <a:pt x="94472" y="0"/>
                  </a:cubicBezTo>
                  <a:cubicBezTo>
                    <a:pt x="94472" y="0"/>
                    <a:pt x="94472" y="0"/>
                    <a:pt x="94472" y="0"/>
                  </a:cubicBezTo>
                  <a:lnTo>
                    <a:pt x="94472" y="0"/>
                  </a:lnTo>
                  <a:lnTo>
                    <a:pt x="8745" y="0"/>
                  </a:lnTo>
                  <a:cubicBezTo>
                    <a:pt x="3917" y="0"/>
                    <a:pt x="0" y="3917"/>
                    <a:pt x="0" y="8745"/>
                  </a:cubicBezTo>
                  <a:cubicBezTo>
                    <a:pt x="0" y="8745"/>
                    <a:pt x="0" y="8745"/>
                    <a:pt x="0" y="8745"/>
                  </a:cubicBezTo>
                  <a:cubicBezTo>
                    <a:pt x="0" y="13573"/>
                    <a:pt x="3917" y="17489"/>
                    <a:pt x="8745" y="17489"/>
                  </a:cubicBezTo>
                  <a:cubicBezTo>
                    <a:pt x="8745" y="17489"/>
                    <a:pt x="8745" y="17489"/>
                    <a:pt x="8745" y="17489"/>
                  </a:cubicBezTo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2299141" y="4632491"/>
              <a:ext cx="1313180" cy="224790"/>
            </a:xfrm>
            <a:custGeom>
              <a:avLst/>
              <a:gdLst/>
              <a:ahLst/>
              <a:cxnLst/>
              <a:rect l="0" t="0" r="r" b="b"/>
              <a:pathLst>
                <a:path w="103442" h="17714">
                  <a:moveTo>
                    <a:pt x="8857" y="17602"/>
                  </a:moveTo>
                  <a:lnTo>
                    <a:pt x="94584" y="17602"/>
                  </a:lnTo>
                  <a:cubicBezTo>
                    <a:pt x="99412" y="17602"/>
                    <a:pt x="103329" y="13686"/>
                    <a:pt x="103329" y="8858"/>
                  </a:cubicBezTo>
                  <a:cubicBezTo>
                    <a:pt x="103329" y="8858"/>
                    <a:pt x="103329" y="8858"/>
                    <a:pt x="103329" y="8858"/>
                  </a:cubicBezTo>
                  <a:cubicBezTo>
                    <a:pt x="103329" y="4030"/>
                    <a:pt x="99412" y="123"/>
                    <a:pt x="94584" y="113"/>
                  </a:cubicBezTo>
                  <a:cubicBezTo>
                    <a:pt x="94584" y="113"/>
                    <a:pt x="94584" y="113"/>
                    <a:pt x="94584" y="113"/>
                  </a:cubicBezTo>
                  <a:lnTo>
                    <a:pt x="94584" y="113"/>
                  </a:lnTo>
                  <a:lnTo>
                    <a:pt x="8857" y="113"/>
                  </a:lnTo>
                  <a:cubicBezTo>
                    <a:pt x="4029" y="113"/>
                    <a:pt x="112" y="4030"/>
                    <a:pt x="112" y="8858"/>
                  </a:cubicBezTo>
                  <a:cubicBezTo>
                    <a:pt x="112" y="8858"/>
                    <a:pt x="112" y="8858"/>
                    <a:pt x="112" y="8858"/>
                  </a:cubicBezTo>
                  <a:cubicBezTo>
                    <a:pt x="112" y="13686"/>
                    <a:pt x="4029" y="17602"/>
                    <a:pt x="8857" y="17602"/>
                  </a:cubicBezTo>
                  <a:cubicBezTo>
                    <a:pt x="8857" y="17602"/>
                    <a:pt x="8857" y="17602"/>
                    <a:pt x="8857" y="17602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4" name="Text Box 51"/>
            <p:cNvSpPr txBox="1">
              <a:spLocks noChangeArrowheads="1"/>
            </p:cNvSpPr>
            <p:nvPr/>
          </p:nvSpPr>
          <p:spPr bwMode="auto">
            <a:xfrm>
              <a:off x="2502748" y="4548952"/>
              <a:ext cx="96837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Oozie</a:t>
              </a: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 Workflows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Freeform 54"/>
            <p:cNvSpPr>
              <a:spLocks noChangeArrowheads="1"/>
            </p:cNvSpPr>
            <p:nvPr/>
          </p:nvSpPr>
          <p:spPr bwMode="auto">
            <a:xfrm>
              <a:off x="2300411" y="4936656"/>
              <a:ext cx="1310640" cy="300990"/>
            </a:xfrm>
            <a:custGeom>
              <a:avLst/>
              <a:gdLst/>
              <a:ahLst/>
              <a:cxnLst/>
              <a:rect l="0" t="0" r="r" b="b"/>
              <a:pathLst>
                <a:path w="103217" h="23717">
                  <a:moveTo>
                    <a:pt x="10323" y="23717"/>
                  </a:moveTo>
                  <a:lnTo>
                    <a:pt x="92894" y="23717"/>
                  </a:lnTo>
                  <a:cubicBezTo>
                    <a:pt x="98596" y="23717"/>
                    <a:pt x="103217" y="19096"/>
                    <a:pt x="103217" y="13404"/>
                  </a:cubicBezTo>
                  <a:cubicBezTo>
                    <a:pt x="103217" y="13404"/>
                    <a:pt x="103217" y="13404"/>
                    <a:pt x="103217" y="13404"/>
                  </a:cubicBezTo>
                  <a:lnTo>
                    <a:pt x="103217" y="13404"/>
                  </a:lnTo>
                  <a:lnTo>
                    <a:pt x="103217" y="10323"/>
                  </a:lnTo>
                  <a:cubicBezTo>
                    <a:pt x="103217" y="4622"/>
                    <a:pt x="98596" y="0"/>
                    <a:pt x="92894" y="0"/>
                  </a:cubicBezTo>
                  <a:cubicBezTo>
                    <a:pt x="92894" y="0"/>
                    <a:pt x="92894" y="0"/>
                    <a:pt x="92894" y="0"/>
                  </a:cubicBezTo>
                  <a:lnTo>
                    <a:pt x="92894" y="0"/>
                  </a:lnTo>
                  <a:lnTo>
                    <a:pt x="10323" y="0"/>
                  </a:lnTo>
                  <a:cubicBezTo>
                    <a:pt x="4621" y="0"/>
                    <a:pt x="0" y="4622"/>
                    <a:pt x="0" y="10323"/>
                  </a:cubicBezTo>
                  <a:cubicBezTo>
                    <a:pt x="0" y="10323"/>
                    <a:pt x="0" y="10323"/>
                    <a:pt x="0" y="10323"/>
                  </a:cubicBezTo>
                  <a:lnTo>
                    <a:pt x="0" y="13404"/>
                  </a:lnTo>
                  <a:cubicBezTo>
                    <a:pt x="0" y="19096"/>
                    <a:pt x="4621" y="23717"/>
                    <a:pt x="10323" y="23717"/>
                  </a:cubicBezTo>
                  <a:cubicBezTo>
                    <a:pt x="10323" y="23717"/>
                    <a:pt x="10323" y="23717"/>
                    <a:pt x="10323" y="23717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 noChangeArrowheads="1"/>
            </p:cNvSpPr>
            <p:nvPr/>
          </p:nvSpPr>
          <p:spPr bwMode="auto">
            <a:xfrm>
              <a:off x="2299141" y="4935386"/>
              <a:ext cx="1313180" cy="303530"/>
            </a:xfrm>
            <a:custGeom>
              <a:avLst/>
              <a:gdLst/>
              <a:ahLst/>
              <a:cxnLst/>
              <a:rect l="0" t="0" r="r" b="b"/>
              <a:pathLst>
                <a:path w="103442" h="23942">
                  <a:moveTo>
                    <a:pt x="10435" y="23830"/>
                  </a:moveTo>
                  <a:lnTo>
                    <a:pt x="93006" y="23830"/>
                  </a:lnTo>
                  <a:cubicBezTo>
                    <a:pt x="98708" y="23830"/>
                    <a:pt x="103329" y="19209"/>
                    <a:pt x="103329" y="13517"/>
                  </a:cubicBezTo>
                  <a:cubicBezTo>
                    <a:pt x="103329" y="13517"/>
                    <a:pt x="103329" y="13517"/>
                    <a:pt x="103329" y="13517"/>
                  </a:cubicBezTo>
                  <a:lnTo>
                    <a:pt x="103329" y="13517"/>
                  </a:lnTo>
                  <a:lnTo>
                    <a:pt x="103329" y="10436"/>
                  </a:lnTo>
                  <a:cubicBezTo>
                    <a:pt x="103329" y="4735"/>
                    <a:pt x="98708" y="113"/>
                    <a:pt x="93006" y="113"/>
                  </a:cubicBezTo>
                  <a:cubicBezTo>
                    <a:pt x="93006" y="113"/>
                    <a:pt x="93006" y="113"/>
                    <a:pt x="93006" y="113"/>
                  </a:cubicBezTo>
                  <a:lnTo>
                    <a:pt x="93006" y="113"/>
                  </a:lnTo>
                  <a:lnTo>
                    <a:pt x="10435" y="113"/>
                  </a:lnTo>
                  <a:cubicBezTo>
                    <a:pt x="4733" y="113"/>
                    <a:pt x="112" y="4735"/>
                    <a:pt x="112" y="10436"/>
                  </a:cubicBezTo>
                  <a:cubicBezTo>
                    <a:pt x="112" y="10436"/>
                    <a:pt x="112" y="10436"/>
                    <a:pt x="112" y="10436"/>
                  </a:cubicBezTo>
                  <a:lnTo>
                    <a:pt x="112" y="13517"/>
                  </a:lnTo>
                  <a:cubicBezTo>
                    <a:pt x="112" y="19209"/>
                    <a:pt x="4733" y="23830"/>
                    <a:pt x="10435" y="23830"/>
                  </a:cubicBezTo>
                  <a:cubicBezTo>
                    <a:pt x="10435" y="23830"/>
                    <a:pt x="10435" y="23830"/>
                    <a:pt x="10435" y="23830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7" name="Text Box 54"/>
            <p:cNvSpPr txBox="1">
              <a:spLocks noChangeArrowheads="1"/>
            </p:cNvSpPr>
            <p:nvPr/>
          </p:nvSpPr>
          <p:spPr bwMode="auto">
            <a:xfrm>
              <a:off x="2317747" y="4902544"/>
              <a:ext cx="139671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SQL, </a:t>
              </a:r>
              <a:r>
                <a:rPr kumimoji="0" lang="en-US" altLang="en-US" sz="80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DataStage</a:t>
              </a: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, </a:t>
              </a:r>
              <a:r>
                <a:rPr kumimoji="0" lang="en-US" altLang="en-US" sz="80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Logstash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Freeform 57"/>
            <p:cNvSpPr>
              <a:spLocks noChangeArrowheads="1"/>
            </p:cNvSpPr>
            <p:nvPr/>
          </p:nvSpPr>
          <p:spPr bwMode="auto">
            <a:xfrm>
              <a:off x="3696141" y="4621696"/>
              <a:ext cx="628650" cy="622935"/>
            </a:xfrm>
            <a:custGeom>
              <a:avLst/>
              <a:gdLst/>
              <a:ahLst/>
              <a:cxnLst/>
              <a:rect l="0" t="0" r="r" b="b"/>
              <a:pathLst>
                <a:path w="49500" h="49086">
                  <a:moveTo>
                    <a:pt x="4950" y="49086"/>
                  </a:moveTo>
                  <a:lnTo>
                    <a:pt x="44550" y="49086"/>
                  </a:lnTo>
                  <a:cubicBezTo>
                    <a:pt x="47283" y="49086"/>
                    <a:pt x="49500" y="46870"/>
                    <a:pt x="49500" y="44136"/>
                  </a:cubicBezTo>
                  <a:cubicBezTo>
                    <a:pt x="49500" y="44136"/>
                    <a:pt x="49500" y="44136"/>
                    <a:pt x="49500" y="44136"/>
                  </a:cubicBezTo>
                  <a:lnTo>
                    <a:pt x="49500" y="4950"/>
                  </a:lnTo>
                  <a:cubicBezTo>
                    <a:pt x="49500" y="2217"/>
                    <a:pt x="47283" y="0"/>
                    <a:pt x="44550" y="0"/>
                  </a:cubicBezTo>
                  <a:cubicBezTo>
                    <a:pt x="44550" y="0"/>
                    <a:pt x="44550" y="0"/>
                    <a:pt x="44550" y="0"/>
                  </a:cubicBezTo>
                  <a:lnTo>
                    <a:pt x="4950" y="0"/>
                  </a:lnTo>
                  <a:cubicBezTo>
                    <a:pt x="2217" y="0"/>
                    <a:pt x="0" y="2217"/>
                    <a:pt x="0" y="4950"/>
                  </a:cubicBezTo>
                  <a:cubicBezTo>
                    <a:pt x="0" y="4950"/>
                    <a:pt x="0" y="4950"/>
                    <a:pt x="0" y="4950"/>
                  </a:cubicBezTo>
                  <a:lnTo>
                    <a:pt x="0" y="44136"/>
                  </a:lnTo>
                  <a:cubicBezTo>
                    <a:pt x="0" y="46870"/>
                    <a:pt x="2217" y="49086"/>
                    <a:pt x="4950" y="49086"/>
                  </a:cubicBezTo>
                  <a:cubicBezTo>
                    <a:pt x="4950" y="49086"/>
                    <a:pt x="4950" y="49086"/>
                    <a:pt x="4950" y="49086"/>
                  </a:cubicBezTo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 noChangeArrowheads="1"/>
            </p:cNvSpPr>
            <p:nvPr/>
          </p:nvSpPr>
          <p:spPr bwMode="auto">
            <a:xfrm>
              <a:off x="3694871" y="4620426"/>
              <a:ext cx="631190" cy="626110"/>
            </a:xfrm>
            <a:custGeom>
              <a:avLst/>
              <a:gdLst/>
              <a:ahLst/>
              <a:cxnLst/>
              <a:rect l="0" t="0" r="r" b="b"/>
              <a:pathLst>
                <a:path w="49725" h="49311">
                  <a:moveTo>
                    <a:pt x="5062" y="49199"/>
                  </a:moveTo>
                  <a:lnTo>
                    <a:pt x="44662" y="49199"/>
                  </a:lnTo>
                  <a:cubicBezTo>
                    <a:pt x="47395" y="49199"/>
                    <a:pt x="49612" y="46983"/>
                    <a:pt x="49612" y="44249"/>
                  </a:cubicBezTo>
                  <a:cubicBezTo>
                    <a:pt x="49612" y="44249"/>
                    <a:pt x="49612" y="44249"/>
                    <a:pt x="49612" y="44249"/>
                  </a:cubicBezTo>
                  <a:lnTo>
                    <a:pt x="49612" y="5063"/>
                  </a:lnTo>
                  <a:cubicBezTo>
                    <a:pt x="49612" y="2330"/>
                    <a:pt x="47395" y="113"/>
                    <a:pt x="44662" y="113"/>
                  </a:cubicBezTo>
                  <a:cubicBezTo>
                    <a:pt x="44662" y="113"/>
                    <a:pt x="44662" y="113"/>
                    <a:pt x="44662" y="113"/>
                  </a:cubicBezTo>
                  <a:lnTo>
                    <a:pt x="5062" y="113"/>
                  </a:lnTo>
                  <a:cubicBezTo>
                    <a:pt x="2329" y="113"/>
                    <a:pt x="112" y="2330"/>
                    <a:pt x="112" y="5063"/>
                  </a:cubicBezTo>
                  <a:cubicBezTo>
                    <a:pt x="112" y="5063"/>
                    <a:pt x="112" y="5063"/>
                    <a:pt x="112" y="5063"/>
                  </a:cubicBezTo>
                  <a:lnTo>
                    <a:pt x="112" y="44249"/>
                  </a:lnTo>
                  <a:cubicBezTo>
                    <a:pt x="112" y="46983"/>
                    <a:pt x="2329" y="49199"/>
                    <a:pt x="5062" y="49199"/>
                  </a:cubicBezTo>
                  <a:cubicBezTo>
                    <a:pt x="5062" y="49199"/>
                    <a:pt x="5062" y="49199"/>
                    <a:pt x="5062" y="49199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0" name="Text Box 57"/>
            <p:cNvSpPr txBox="1">
              <a:spLocks noChangeArrowheads="1"/>
            </p:cNvSpPr>
            <p:nvPr/>
          </p:nvSpPr>
          <p:spPr bwMode="auto">
            <a:xfrm>
              <a:off x="3803456" y="4669296"/>
              <a:ext cx="6064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1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Kafka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676271" y="1252978"/>
            <a:ext cx="2378987" cy="1007926"/>
            <a:chOff x="2884170" y="1534614"/>
            <a:chExt cx="2378987" cy="1007926"/>
          </a:xfrm>
        </p:grpSpPr>
        <p:sp>
          <p:nvSpPr>
            <p:cNvPr id="62" name="Freeform 61"/>
            <p:cNvSpPr>
              <a:spLocks noChangeArrowheads="1"/>
            </p:cNvSpPr>
            <p:nvPr/>
          </p:nvSpPr>
          <p:spPr bwMode="auto">
            <a:xfrm>
              <a:off x="2884170" y="1877060"/>
              <a:ext cx="2263140" cy="665480"/>
            </a:xfrm>
            <a:custGeom>
              <a:avLst/>
              <a:gdLst/>
              <a:ahLst/>
              <a:cxnLst/>
              <a:rect l="0" t="0" r="r" b="b"/>
              <a:pathLst>
                <a:path w="178208" h="52449">
                  <a:moveTo>
                    <a:pt x="3607" y="52449"/>
                  </a:moveTo>
                  <a:lnTo>
                    <a:pt x="174602" y="52449"/>
                  </a:lnTo>
                  <a:cubicBezTo>
                    <a:pt x="176593" y="52449"/>
                    <a:pt x="178208" y="50833"/>
                    <a:pt x="178208" y="48833"/>
                  </a:cubicBezTo>
                  <a:cubicBezTo>
                    <a:pt x="178208" y="48833"/>
                    <a:pt x="178208" y="48833"/>
                    <a:pt x="178208" y="48833"/>
                  </a:cubicBezTo>
                  <a:lnTo>
                    <a:pt x="178208" y="48833"/>
                  </a:lnTo>
                  <a:lnTo>
                    <a:pt x="178208" y="4011"/>
                  </a:lnTo>
                  <a:cubicBezTo>
                    <a:pt x="178208" y="1794"/>
                    <a:pt x="176414" y="0"/>
                    <a:pt x="174198" y="0"/>
                  </a:cubicBezTo>
                  <a:cubicBezTo>
                    <a:pt x="174198" y="0"/>
                    <a:pt x="174198" y="0"/>
                    <a:pt x="174198" y="0"/>
                  </a:cubicBezTo>
                  <a:lnTo>
                    <a:pt x="3213" y="0"/>
                  </a:lnTo>
                  <a:cubicBezTo>
                    <a:pt x="1437" y="0"/>
                    <a:pt x="0" y="1437"/>
                    <a:pt x="0" y="3212"/>
                  </a:cubicBezTo>
                  <a:cubicBezTo>
                    <a:pt x="0" y="3212"/>
                    <a:pt x="0" y="3212"/>
                    <a:pt x="0" y="3212"/>
                  </a:cubicBezTo>
                  <a:lnTo>
                    <a:pt x="0" y="48833"/>
                  </a:lnTo>
                  <a:cubicBezTo>
                    <a:pt x="0" y="50833"/>
                    <a:pt x="1616" y="52449"/>
                    <a:pt x="3607" y="52449"/>
                  </a:cubicBezTo>
                  <a:cubicBezTo>
                    <a:pt x="3607" y="52449"/>
                    <a:pt x="3607" y="52449"/>
                    <a:pt x="3607" y="52449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3" name="Text Box 170"/>
            <p:cNvSpPr txBox="1">
              <a:spLocks noChangeArrowheads="1"/>
            </p:cNvSpPr>
            <p:nvPr/>
          </p:nvSpPr>
          <p:spPr bwMode="auto">
            <a:xfrm>
              <a:off x="3632479" y="1534614"/>
              <a:ext cx="163067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User Interface Middleware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4" name="Freeform 63"/>
            <p:cNvSpPr>
              <a:spLocks noChangeArrowheads="1"/>
            </p:cNvSpPr>
            <p:nvPr/>
          </p:nvSpPr>
          <p:spPr bwMode="auto">
            <a:xfrm>
              <a:off x="2968625" y="2236470"/>
              <a:ext cx="2094230" cy="249555"/>
            </a:xfrm>
            <a:custGeom>
              <a:avLst/>
              <a:gdLst/>
              <a:ahLst/>
              <a:cxnLst/>
              <a:rect l="0" t="0" r="r" b="b"/>
              <a:pathLst>
                <a:path w="164946" h="19668">
                  <a:moveTo>
                    <a:pt x="9835" y="19668"/>
                  </a:moveTo>
                  <a:lnTo>
                    <a:pt x="155112" y="19668"/>
                  </a:lnTo>
                  <a:cubicBezTo>
                    <a:pt x="160541" y="19668"/>
                    <a:pt x="164946" y="15263"/>
                    <a:pt x="164946" y="9834"/>
                  </a:cubicBezTo>
                  <a:cubicBezTo>
                    <a:pt x="164946" y="9834"/>
                    <a:pt x="164946" y="9834"/>
                    <a:pt x="164946" y="9834"/>
                  </a:cubicBezTo>
                  <a:cubicBezTo>
                    <a:pt x="164946" y="4396"/>
                    <a:pt x="160541" y="0"/>
                    <a:pt x="155112" y="0"/>
                  </a:cubicBezTo>
                  <a:cubicBezTo>
                    <a:pt x="155112" y="0"/>
                    <a:pt x="155112" y="0"/>
                    <a:pt x="155112" y="0"/>
                  </a:cubicBezTo>
                  <a:lnTo>
                    <a:pt x="155112" y="0"/>
                  </a:lnTo>
                  <a:lnTo>
                    <a:pt x="9835" y="0"/>
                  </a:lnTo>
                  <a:cubicBezTo>
                    <a:pt x="4406" y="0"/>
                    <a:pt x="0" y="4396"/>
                    <a:pt x="0" y="9834"/>
                  </a:cubicBezTo>
                  <a:cubicBezTo>
                    <a:pt x="0" y="9834"/>
                    <a:pt x="0" y="9834"/>
                    <a:pt x="0" y="9834"/>
                  </a:cubicBezTo>
                  <a:cubicBezTo>
                    <a:pt x="0" y="15263"/>
                    <a:pt x="4406" y="19668"/>
                    <a:pt x="9835" y="19668"/>
                  </a:cubicBezTo>
                  <a:cubicBezTo>
                    <a:pt x="9835" y="19668"/>
                    <a:pt x="9835" y="19668"/>
                    <a:pt x="9835" y="19668"/>
                  </a:cubicBezTo>
                </a:path>
              </a:pathLst>
            </a:custGeom>
            <a:solidFill>
              <a:srgbClr val="F7F9D7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 noChangeArrowheads="1"/>
            </p:cNvSpPr>
            <p:nvPr/>
          </p:nvSpPr>
          <p:spPr bwMode="auto">
            <a:xfrm>
              <a:off x="2966720" y="2235200"/>
              <a:ext cx="2097405" cy="252095"/>
            </a:xfrm>
            <a:custGeom>
              <a:avLst/>
              <a:gdLst/>
              <a:ahLst/>
              <a:cxnLst/>
              <a:rect l="0" t="0" r="r" b="b"/>
              <a:pathLst>
                <a:path w="165171" h="19893">
                  <a:moveTo>
                    <a:pt x="9947" y="19781"/>
                  </a:moveTo>
                  <a:lnTo>
                    <a:pt x="155224" y="19781"/>
                  </a:lnTo>
                  <a:cubicBezTo>
                    <a:pt x="160653" y="19781"/>
                    <a:pt x="165058" y="15376"/>
                    <a:pt x="165058" y="9947"/>
                  </a:cubicBezTo>
                  <a:cubicBezTo>
                    <a:pt x="165058" y="9947"/>
                    <a:pt x="165058" y="9947"/>
                    <a:pt x="165058" y="9947"/>
                  </a:cubicBezTo>
                  <a:cubicBezTo>
                    <a:pt x="165058" y="4509"/>
                    <a:pt x="160653" y="113"/>
                    <a:pt x="155224" y="113"/>
                  </a:cubicBezTo>
                  <a:cubicBezTo>
                    <a:pt x="155224" y="113"/>
                    <a:pt x="155224" y="113"/>
                    <a:pt x="155224" y="113"/>
                  </a:cubicBezTo>
                  <a:lnTo>
                    <a:pt x="155224" y="113"/>
                  </a:lnTo>
                  <a:lnTo>
                    <a:pt x="9947" y="113"/>
                  </a:lnTo>
                  <a:cubicBezTo>
                    <a:pt x="4518" y="113"/>
                    <a:pt x="112" y="4509"/>
                    <a:pt x="112" y="9947"/>
                  </a:cubicBezTo>
                  <a:cubicBezTo>
                    <a:pt x="112" y="9947"/>
                    <a:pt x="112" y="9947"/>
                    <a:pt x="112" y="9947"/>
                  </a:cubicBezTo>
                  <a:cubicBezTo>
                    <a:pt x="112" y="15376"/>
                    <a:pt x="4518" y="19781"/>
                    <a:pt x="9947" y="19781"/>
                  </a:cubicBezTo>
                  <a:cubicBezTo>
                    <a:pt x="9947" y="19781"/>
                    <a:pt x="9947" y="19781"/>
                    <a:pt x="9947" y="19781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6" name="Text Box 173"/>
            <p:cNvSpPr txBox="1">
              <a:spLocks noChangeArrowheads="1"/>
            </p:cNvSpPr>
            <p:nvPr/>
          </p:nvSpPr>
          <p:spPr bwMode="auto">
            <a:xfrm>
              <a:off x="3255730" y="2176780"/>
              <a:ext cx="16192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Query Generation (WebSphere)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Freeform 66"/>
            <p:cNvSpPr>
              <a:spLocks noChangeArrowheads="1"/>
            </p:cNvSpPr>
            <p:nvPr/>
          </p:nvSpPr>
          <p:spPr bwMode="auto">
            <a:xfrm>
              <a:off x="2968625" y="1974850"/>
              <a:ext cx="2094230" cy="201930"/>
            </a:xfrm>
            <a:custGeom>
              <a:avLst/>
              <a:gdLst/>
              <a:ahLst/>
              <a:cxnLst/>
              <a:rect l="0" t="0" r="r" b="b"/>
              <a:pathLst>
                <a:path w="164946" h="15920">
                  <a:moveTo>
                    <a:pt x="7966" y="15920"/>
                  </a:moveTo>
                  <a:lnTo>
                    <a:pt x="156981" y="15920"/>
                  </a:lnTo>
                  <a:cubicBezTo>
                    <a:pt x="161377" y="15920"/>
                    <a:pt x="164946" y="12360"/>
                    <a:pt x="164946" y="7965"/>
                  </a:cubicBezTo>
                  <a:cubicBezTo>
                    <a:pt x="164946" y="7965"/>
                    <a:pt x="164946" y="7965"/>
                    <a:pt x="164946" y="7965"/>
                  </a:cubicBezTo>
                  <a:cubicBezTo>
                    <a:pt x="164946" y="3559"/>
                    <a:pt x="161377" y="0"/>
                    <a:pt x="156981" y="0"/>
                  </a:cubicBezTo>
                  <a:cubicBezTo>
                    <a:pt x="156981" y="0"/>
                    <a:pt x="156981" y="0"/>
                    <a:pt x="156981" y="0"/>
                  </a:cubicBezTo>
                  <a:lnTo>
                    <a:pt x="156981" y="0"/>
                  </a:lnTo>
                  <a:lnTo>
                    <a:pt x="7966" y="0"/>
                  </a:lnTo>
                  <a:cubicBezTo>
                    <a:pt x="3570" y="0"/>
                    <a:pt x="0" y="3559"/>
                    <a:pt x="0" y="7955"/>
                  </a:cubicBezTo>
                  <a:cubicBezTo>
                    <a:pt x="0" y="7955"/>
                    <a:pt x="0" y="7965"/>
                    <a:pt x="0" y="7965"/>
                  </a:cubicBezTo>
                  <a:cubicBezTo>
                    <a:pt x="0" y="12360"/>
                    <a:pt x="3570" y="15920"/>
                    <a:pt x="7966" y="15920"/>
                  </a:cubicBezTo>
                  <a:cubicBezTo>
                    <a:pt x="7966" y="15920"/>
                    <a:pt x="7966" y="15920"/>
                    <a:pt x="7966" y="15920"/>
                  </a:cubicBezTo>
                </a:path>
              </a:pathLst>
            </a:custGeom>
            <a:solidFill>
              <a:srgbClr val="F7F9D7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 noChangeArrowheads="1"/>
            </p:cNvSpPr>
            <p:nvPr/>
          </p:nvSpPr>
          <p:spPr bwMode="auto">
            <a:xfrm>
              <a:off x="2966720" y="1973580"/>
              <a:ext cx="2097405" cy="204470"/>
            </a:xfrm>
            <a:custGeom>
              <a:avLst/>
              <a:gdLst/>
              <a:ahLst/>
              <a:cxnLst/>
              <a:rect l="0" t="0" r="r" b="b"/>
              <a:pathLst>
                <a:path w="165171" h="16145">
                  <a:moveTo>
                    <a:pt x="8078" y="16033"/>
                  </a:moveTo>
                  <a:lnTo>
                    <a:pt x="157093" y="16033"/>
                  </a:lnTo>
                  <a:cubicBezTo>
                    <a:pt x="161489" y="16033"/>
                    <a:pt x="165058" y="12473"/>
                    <a:pt x="165058" y="8078"/>
                  </a:cubicBezTo>
                  <a:cubicBezTo>
                    <a:pt x="165058" y="8078"/>
                    <a:pt x="165058" y="8078"/>
                    <a:pt x="165058" y="8078"/>
                  </a:cubicBezTo>
                  <a:cubicBezTo>
                    <a:pt x="165058" y="3672"/>
                    <a:pt x="161489" y="113"/>
                    <a:pt x="157093" y="113"/>
                  </a:cubicBezTo>
                  <a:cubicBezTo>
                    <a:pt x="157093" y="113"/>
                    <a:pt x="157093" y="113"/>
                    <a:pt x="157093" y="113"/>
                  </a:cubicBezTo>
                  <a:lnTo>
                    <a:pt x="157093" y="113"/>
                  </a:lnTo>
                  <a:lnTo>
                    <a:pt x="8078" y="113"/>
                  </a:lnTo>
                  <a:cubicBezTo>
                    <a:pt x="3682" y="113"/>
                    <a:pt x="112" y="3672"/>
                    <a:pt x="112" y="8068"/>
                  </a:cubicBezTo>
                  <a:cubicBezTo>
                    <a:pt x="112" y="8068"/>
                    <a:pt x="112" y="8078"/>
                    <a:pt x="112" y="8078"/>
                  </a:cubicBezTo>
                  <a:cubicBezTo>
                    <a:pt x="112" y="12473"/>
                    <a:pt x="3682" y="16033"/>
                    <a:pt x="8078" y="16033"/>
                  </a:cubicBezTo>
                  <a:cubicBezTo>
                    <a:pt x="8078" y="16033"/>
                    <a:pt x="8078" y="16033"/>
                    <a:pt x="8078" y="16033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9" name="Text Box 176"/>
            <p:cNvSpPr txBox="1">
              <a:spLocks noChangeArrowheads="1"/>
            </p:cNvSpPr>
            <p:nvPr/>
          </p:nvSpPr>
          <p:spPr bwMode="auto">
            <a:xfrm>
              <a:off x="3462375" y="1898968"/>
              <a:ext cx="110331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User Authentication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468037" y="929245"/>
            <a:ext cx="6591300" cy="446303"/>
            <a:chOff x="2813183" y="1112286"/>
            <a:chExt cx="6591300" cy="478155"/>
          </a:xfrm>
        </p:grpSpPr>
        <p:sp>
          <p:nvSpPr>
            <p:cNvPr id="71" name="Freeform 70"/>
            <p:cNvSpPr>
              <a:spLocks noChangeArrowheads="1"/>
            </p:cNvSpPr>
            <p:nvPr/>
          </p:nvSpPr>
          <p:spPr bwMode="auto">
            <a:xfrm>
              <a:off x="2813183" y="1112286"/>
              <a:ext cx="6591300" cy="478155"/>
            </a:xfrm>
            <a:custGeom>
              <a:avLst/>
              <a:gdLst/>
              <a:ahLst/>
              <a:cxnLst/>
              <a:rect l="0" t="0" r="r" b="b"/>
              <a:pathLst>
                <a:path w="519023" h="37674">
                  <a:moveTo>
                    <a:pt x="10520" y="37674"/>
                  </a:moveTo>
                  <a:lnTo>
                    <a:pt x="508503" y="37674"/>
                  </a:lnTo>
                  <a:cubicBezTo>
                    <a:pt x="514308" y="37674"/>
                    <a:pt x="519023" y="32959"/>
                    <a:pt x="519023" y="27154"/>
                  </a:cubicBezTo>
                  <a:cubicBezTo>
                    <a:pt x="519023" y="27154"/>
                    <a:pt x="519023" y="27154"/>
                    <a:pt x="519023" y="27154"/>
                  </a:cubicBezTo>
                  <a:lnTo>
                    <a:pt x="519023" y="27154"/>
                  </a:lnTo>
                  <a:lnTo>
                    <a:pt x="519023" y="11694"/>
                  </a:lnTo>
                  <a:cubicBezTo>
                    <a:pt x="519023" y="5241"/>
                    <a:pt x="513791" y="0"/>
                    <a:pt x="507329" y="0"/>
                  </a:cubicBezTo>
                  <a:cubicBezTo>
                    <a:pt x="507329" y="0"/>
                    <a:pt x="507329" y="0"/>
                    <a:pt x="507329" y="0"/>
                  </a:cubicBezTo>
                  <a:lnTo>
                    <a:pt x="9355" y="0"/>
                  </a:lnTo>
                  <a:cubicBezTo>
                    <a:pt x="4189" y="0"/>
                    <a:pt x="0" y="4189"/>
                    <a:pt x="0" y="9355"/>
                  </a:cubicBezTo>
                  <a:cubicBezTo>
                    <a:pt x="0" y="9355"/>
                    <a:pt x="0" y="9355"/>
                    <a:pt x="0" y="9355"/>
                  </a:cubicBezTo>
                  <a:lnTo>
                    <a:pt x="0" y="27154"/>
                  </a:lnTo>
                  <a:cubicBezTo>
                    <a:pt x="0" y="32959"/>
                    <a:pt x="4715" y="37674"/>
                    <a:pt x="10520" y="37674"/>
                  </a:cubicBezTo>
                  <a:cubicBezTo>
                    <a:pt x="10520" y="37674"/>
                    <a:pt x="10520" y="37674"/>
                    <a:pt x="10520" y="37674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 noChangeArrowheads="1"/>
            </p:cNvSpPr>
            <p:nvPr/>
          </p:nvSpPr>
          <p:spPr bwMode="auto">
            <a:xfrm>
              <a:off x="4720590" y="1231265"/>
              <a:ext cx="1276350" cy="260350"/>
            </a:xfrm>
            <a:custGeom>
              <a:avLst/>
              <a:gdLst/>
              <a:ahLst/>
              <a:cxnLst/>
              <a:rect l="0" t="0" r="r" b="b"/>
              <a:pathLst>
                <a:path w="100502" h="20504">
                  <a:moveTo>
                    <a:pt x="10050" y="20504"/>
                  </a:moveTo>
                  <a:lnTo>
                    <a:pt x="90452" y="20504"/>
                  </a:lnTo>
                  <a:cubicBezTo>
                    <a:pt x="96003" y="20504"/>
                    <a:pt x="100502" y="16005"/>
                    <a:pt x="100502" y="10464"/>
                  </a:cubicBezTo>
                  <a:cubicBezTo>
                    <a:pt x="100502" y="10464"/>
                    <a:pt x="100502" y="10454"/>
                    <a:pt x="100502" y="10454"/>
                  </a:cubicBezTo>
                  <a:lnTo>
                    <a:pt x="100502" y="10454"/>
                  </a:lnTo>
                  <a:lnTo>
                    <a:pt x="100502" y="10050"/>
                  </a:lnTo>
                  <a:cubicBezTo>
                    <a:pt x="100502" y="4499"/>
                    <a:pt x="96003" y="0"/>
                    <a:pt x="90452" y="0"/>
                  </a:cubicBezTo>
                  <a:cubicBezTo>
                    <a:pt x="90452" y="0"/>
                    <a:pt x="90452" y="0"/>
                    <a:pt x="90452" y="0"/>
                  </a:cubicBezTo>
                  <a:lnTo>
                    <a:pt x="90452" y="0"/>
                  </a:lnTo>
                  <a:lnTo>
                    <a:pt x="10050" y="0"/>
                  </a:lnTo>
                  <a:cubicBezTo>
                    <a:pt x="4499" y="0"/>
                    <a:pt x="0" y="4499"/>
                    <a:pt x="0" y="10050"/>
                  </a:cubicBezTo>
                  <a:cubicBezTo>
                    <a:pt x="0" y="10050"/>
                    <a:pt x="0" y="10050"/>
                    <a:pt x="0" y="10050"/>
                  </a:cubicBezTo>
                  <a:lnTo>
                    <a:pt x="0" y="10050"/>
                  </a:lnTo>
                  <a:lnTo>
                    <a:pt x="0" y="10454"/>
                  </a:lnTo>
                  <a:cubicBezTo>
                    <a:pt x="0" y="16005"/>
                    <a:pt x="4499" y="20504"/>
                    <a:pt x="10050" y="20504"/>
                  </a:cubicBezTo>
                  <a:cubicBezTo>
                    <a:pt x="10050" y="20504"/>
                    <a:pt x="10050" y="20504"/>
                    <a:pt x="10050" y="20504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 noChangeArrowheads="1"/>
            </p:cNvSpPr>
            <p:nvPr/>
          </p:nvSpPr>
          <p:spPr bwMode="auto">
            <a:xfrm>
              <a:off x="4719320" y="1229995"/>
              <a:ext cx="1278890" cy="262890"/>
            </a:xfrm>
            <a:custGeom>
              <a:avLst/>
              <a:gdLst/>
              <a:ahLst/>
              <a:cxnLst/>
              <a:rect l="0" t="0" r="r" b="b"/>
              <a:pathLst>
                <a:path w="100727" h="20729">
                  <a:moveTo>
                    <a:pt x="10162" y="20617"/>
                  </a:moveTo>
                  <a:lnTo>
                    <a:pt x="90564" y="20617"/>
                  </a:lnTo>
                  <a:cubicBezTo>
                    <a:pt x="96115" y="20617"/>
                    <a:pt x="100614" y="16118"/>
                    <a:pt x="100614" y="10577"/>
                  </a:cubicBezTo>
                  <a:cubicBezTo>
                    <a:pt x="100614" y="10577"/>
                    <a:pt x="100614" y="10567"/>
                    <a:pt x="100614" y="10567"/>
                  </a:cubicBezTo>
                  <a:lnTo>
                    <a:pt x="100614" y="10567"/>
                  </a:lnTo>
                  <a:lnTo>
                    <a:pt x="100614" y="10163"/>
                  </a:lnTo>
                  <a:cubicBezTo>
                    <a:pt x="100614" y="4612"/>
                    <a:pt x="96115" y="113"/>
                    <a:pt x="90564" y="113"/>
                  </a:cubicBezTo>
                  <a:cubicBezTo>
                    <a:pt x="90564" y="113"/>
                    <a:pt x="90564" y="113"/>
                    <a:pt x="90564" y="113"/>
                  </a:cubicBezTo>
                  <a:lnTo>
                    <a:pt x="90564" y="113"/>
                  </a:lnTo>
                  <a:lnTo>
                    <a:pt x="10162" y="113"/>
                  </a:lnTo>
                  <a:cubicBezTo>
                    <a:pt x="4611" y="113"/>
                    <a:pt x="112" y="4612"/>
                    <a:pt x="112" y="10163"/>
                  </a:cubicBezTo>
                  <a:cubicBezTo>
                    <a:pt x="112" y="10163"/>
                    <a:pt x="112" y="10163"/>
                    <a:pt x="112" y="10163"/>
                  </a:cubicBezTo>
                  <a:lnTo>
                    <a:pt x="112" y="10163"/>
                  </a:lnTo>
                  <a:lnTo>
                    <a:pt x="112" y="10567"/>
                  </a:lnTo>
                  <a:cubicBezTo>
                    <a:pt x="112" y="16118"/>
                    <a:pt x="4611" y="20617"/>
                    <a:pt x="10162" y="20617"/>
                  </a:cubicBezTo>
                  <a:cubicBezTo>
                    <a:pt x="10162" y="20617"/>
                    <a:pt x="10162" y="20617"/>
                    <a:pt x="10162" y="20617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4" name="Text Box 158"/>
            <p:cNvSpPr txBox="1">
              <a:spLocks noChangeArrowheads="1"/>
            </p:cNvSpPr>
            <p:nvPr/>
          </p:nvSpPr>
          <p:spPr bwMode="auto">
            <a:xfrm>
              <a:off x="4867940" y="1138336"/>
              <a:ext cx="11668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JDBC Connection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Freeform 74"/>
            <p:cNvSpPr>
              <a:spLocks noChangeArrowheads="1"/>
            </p:cNvSpPr>
            <p:nvPr/>
          </p:nvSpPr>
          <p:spPr bwMode="auto">
            <a:xfrm>
              <a:off x="6362035" y="1231265"/>
              <a:ext cx="1276350" cy="260350"/>
            </a:xfrm>
            <a:custGeom>
              <a:avLst/>
              <a:gdLst/>
              <a:ahLst/>
              <a:cxnLst/>
              <a:rect l="0" t="0" r="r" b="b"/>
              <a:pathLst>
                <a:path w="100502" h="20504">
                  <a:moveTo>
                    <a:pt x="10050" y="20504"/>
                  </a:moveTo>
                  <a:lnTo>
                    <a:pt x="90452" y="20504"/>
                  </a:lnTo>
                  <a:cubicBezTo>
                    <a:pt x="96003" y="20504"/>
                    <a:pt x="100502" y="16005"/>
                    <a:pt x="100502" y="10464"/>
                  </a:cubicBezTo>
                  <a:cubicBezTo>
                    <a:pt x="100502" y="10464"/>
                    <a:pt x="100502" y="10454"/>
                    <a:pt x="100502" y="10454"/>
                  </a:cubicBezTo>
                  <a:lnTo>
                    <a:pt x="100502" y="10454"/>
                  </a:lnTo>
                  <a:lnTo>
                    <a:pt x="100502" y="10050"/>
                  </a:lnTo>
                  <a:cubicBezTo>
                    <a:pt x="100502" y="4499"/>
                    <a:pt x="96003" y="0"/>
                    <a:pt x="90452" y="0"/>
                  </a:cubicBezTo>
                  <a:cubicBezTo>
                    <a:pt x="90452" y="0"/>
                    <a:pt x="90452" y="0"/>
                    <a:pt x="90452" y="0"/>
                  </a:cubicBezTo>
                  <a:lnTo>
                    <a:pt x="90452" y="0"/>
                  </a:lnTo>
                  <a:lnTo>
                    <a:pt x="10050" y="0"/>
                  </a:lnTo>
                  <a:cubicBezTo>
                    <a:pt x="4499" y="0"/>
                    <a:pt x="0" y="4499"/>
                    <a:pt x="0" y="10050"/>
                  </a:cubicBezTo>
                  <a:cubicBezTo>
                    <a:pt x="0" y="10050"/>
                    <a:pt x="0" y="10050"/>
                    <a:pt x="0" y="10050"/>
                  </a:cubicBezTo>
                  <a:lnTo>
                    <a:pt x="0" y="10454"/>
                  </a:lnTo>
                  <a:cubicBezTo>
                    <a:pt x="0" y="16005"/>
                    <a:pt x="4499" y="20504"/>
                    <a:pt x="10050" y="20504"/>
                  </a:cubicBezTo>
                  <a:cubicBezTo>
                    <a:pt x="10050" y="20504"/>
                    <a:pt x="10050" y="20504"/>
                    <a:pt x="10050" y="20504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 noChangeArrowheads="1"/>
            </p:cNvSpPr>
            <p:nvPr/>
          </p:nvSpPr>
          <p:spPr bwMode="auto">
            <a:xfrm>
              <a:off x="6349365" y="1229995"/>
              <a:ext cx="1278890" cy="262890"/>
            </a:xfrm>
            <a:custGeom>
              <a:avLst/>
              <a:gdLst/>
              <a:ahLst/>
              <a:cxnLst/>
              <a:rect l="0" t="0" r="r" b="b"/>
              <a:pathLst>
                <a:path w="100727" h="20729">
                  <a:moveTo>
                    <a:pt x="10162" y="20617"/>
                  </a:moveTo>
                  <a:lnTo>
                    <a:pt x="90564" y="20617"/>
                  </a:lnTo>
                  <a:cubicBezTo>
                    <a:pt x="96115" y="20617"/>
                    <a:pt x="100614" y="16118"/>
                    <a:pt x="100614" y="10577"/>
                  </a:cubicBezTo>
                  <a:cubicBezTo>
                    <a:pt x="100614" y="10577"/>
                    <a:pt x="100614" y="10567"/>
                    <a:pt x="100614" y="10567"/>
                  </a:cubicBezTo>
                  <a:lnTo>
                    <a:pt x="100614" y="10567"/>
                  </a:lnTo>
                  <a:lnTo>
                    <a:pt x="100614" y="10163"/>
                  </a:lnTo>
                  <a:cubicBezTo>
                    <a:pt x="100614" y="4612"/>
                    <a:pt x="96115" y="113"/>
                    <a:pt x="90564" y="113"/>
                  </a:cubicBezTo>
                  <a:cubicBezTo>
                    <a:pt x="90564" y="113"/>
                    <a:pt x="90564" y="113"/>
                    <a:pt x="90564" y="113"/>
                  </a:cubicBezTo>
                  <a:lnTo>
                    <a:pt x="90564" y="113"/>
                  </a:lnTo>
                  <a:lnTo>
                    <a:pt x="10162" y="113"/>
                  </a:lnTo>
                  <a:cubicBezTo>
                    <a:pt x="4611" y="113"/>
                    <a:pt x="112" y="4612"/>
                    <a:pt x="112" y="10163"/>
                  </a:cubicBezTo>
                  <a:cubicBezTo>
                    <a:pt x="112" y="10163"/>
                    <a:pt x="112" y="10163"/>
                    <a:pt x="112" y="10163"/>
                  </a:cubicBezTo>
                  <a:lnTo>
                    <a:pt x="112" y="10567"/>
                  </a:lnTo>
                  <a:cubicBezTo>
                    <a:pt x="112" y="16118"/>
                    <a:pt x="4611" y="20617"/>
                    <a:pt x="10162" y="20617"/>
                  </a:cubicBezTo>
                  <a:cubicBezTo>
                    <a:pt x="10162" y="20617"/>
                    <a:pt x="10162" y="20617"/>
                    <a:pt x="10162" y="20617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7" name="Text Box 161"/>
            <p:cNvSpPr txBox="1">
              <a:spLocks noChangeArrowheads="1"/>
            </p:cNvSpPr>
            <p:nvPr/>
          </p:nvSpPr>
          <p:spPr bwMode="auto">
            <a:xfrm>
              <a:off x="6863763" y="1128854"/>
              <a:ext cx="4857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APIs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Freeform 77"/>
            <p:cNvSpPr>
              <a:spLocks noChangeArrowheads="1"/>
            </p:cNvSpPr>
            <p:nvPr/>
          </p:nvSpPr>
          <p:spPr bwMode="auto">
            <a:xfrm>
              <a:off x="3090545" y="1231265"/>
              <a:ext cx="1276350" cy="260350"/>
            </a:xfrm>
            <a:custGeom>
              <a:avLst/>
              <a:gdLst/>
              <a:ahLst/>
              <a:cxnLst/>
              <a:rect l="0" t="0" r="r" b="b"/>
              <a:pathLst>
                <a:path w="100502" h="20504">
                  <a:moveTo>
                    <a:pt x="10050" y="20504"/>
                  </a:moveTo>
                  <a:lnTo>
                    <a:pt x="90452" y="20504"/>
                  </a:lnTo>
                  <a:cubicBezTo>
                    <a:pt x="96003" y="20504"/>
                    <a:pt x="100502" y="16005"/>
                    <a:pt x="100502" y="10464"/>
                  </a:cubicBezTo>
                  <a:cubicBezTo>
                    <a:pt x="100502" y="10464"/>
                    <a:pt x="100502" y="10454"/>
                    <a:pt x="100502" y="10454"/>
                  </a:cubicBezTo>
                  <a:lnTo>
                    <a:pt x="100502" y="10454"/>
                  </a:lnTo>
                  <a:lnTo>
                    <a:pt x="100502" y="10050"/>
                  </a:lnTo>
                  <a:cubicBezTo>
                    <a:pt x="100502" y="4499"/>
                    <a:pt x="96003" y="0"/>
                    <a:pt x="90452" y="0"/>
                  </a:cubicBezTo>
                  <a:cubicBezTo>
                    <a:pt x="90452" y="0"/>
                    <a:pt x="90452" y="0"/>
                    <a:pt x="90452" y="0"/>
                  </a:cubicBezTo>
                  <a:lnTo>
                    <a:pt x="90452" y="0"/>
                  </a:lnTo>
                  <a:lnTo>
                    <a:pt x="10050" y="0"/>
                  </a:lnTo>
                  <a:cubicBezTo>
                    <a:pt x="4499" y="0"/>
                    <a:pt x="0" y="4499"/>
                    <a:pt x="0" y="10050"/>
                  </a:cubicBezTo>
                  <a:cubicBezTo>
                    <a:pt x="0" y="10050"/>
                    <a:pt x="0" y="10050"/>
                    <a:pt x="0" y="10050"/>
                  </a:cubicBezTo>
                  <a:lnTo>
                    <a:pt x="0" y="10454"/>
                  </a:lnTo>
                  <a:cubicBezTo>
                    <a:pt x="0" y="16005"/>
                    <a:pt x="4499" y="20504"/>
                    <a:pt x="10050" y="20504"/>
                  </a:cubicBezTo>
                  <a:cubicBezTo>
                    <a:pt x="10050" y="20504"/>
                    <a:pt x="10050" y="20504"/>
                    <a:pt x="10050" y="20504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 noChangeArrowheads="1"/>
            </p:cNvSpPr>
            <p:nvPr/>
          </p:nvSpPr>
          <p:spPr bwMode="auto">
            <a:xfrm>
              <a:off x="3089275" y="1229995"/>
              <a:ext cx="1278890" cy="262890"/>
            </a:xfrm>
            <a:custGeom>
              <a:avLst/>
              <a:gdLst/>
              <a:ahLst/>
              <a:cxnLst/>
              <a:rect l="0" t="0" r="r" b="b"/>
              <a:pathLst>
                <a:path w="100727" h="20729">
                  <a:moveTo>
                    <a:pt x="10162" y="20617"/>
                  </a:moveTo>
                  <a:lnTo>
                    <a:pt x="90564" y="20617"/>
                  </a:lnTo>
                  <a:cubicBezTo>
                    <a:pt x="96115" y="20617"/>
                    <a:pt x="100614" y="16118"/>
                    <a:pt x="100614" y="10577"/>
                  </a:cubicBezTo>
                  <a:cubicBezTo>
                    <a:pt x="100614" y="10577"/>
                    <a:pt x="100614" y="10567"/>
                    <a:pt x="100614" y="10567"/>
                  </a:cubicBezTo>
                  <a:lnTo>
                    <a:pt x="100614" y="10567"/>
                  </a:lnTo>
                  <a:lnTo>
                    <a:pt x="100614" y="10163"/>
                  </a:lnTo>
                  <a:cubicBezTo>
                    <a:pt x="100614" y="4612"/>
                    <a:pt x="96115" y="113"/>
                    <a:pt x="90564" y="113"/>
                  </a:cubicBezTo>
                  <a:cubicBezTo>
                    <a:pt x="90564" y="113"/>
                    <a:pt x="90564" y="113"/>
                    <a:pt x="90564" y="113"/>
                  </a:cubicBezTo>
                  <a:lnTo>
                    <a:pt x="90564" y="113"/>
                  </a:lnTo>
                  <a:lnTo>
                    <a:pt x="10162" y="113"/>
                  </a:lnTo>
                  <a:cubicBezTo>
                    <a:pt x="4611" y="113"/>
                    <a:pt x="112" y="4612"/>
                    <a:pt x="112" y="10163"/>
                  </a:cubicBezTo>
                  <a:cubicBezTo>
                    <a:pt x="112" y="10163"/>
                    <a:pt x="112" y="10163"/>
                    <a:pt x="112" y="10163"/>
                  </a:cubicBezTo>
                  <a:lnTo>
                    <a:pt x="112" y="10567"/>
                  </a:lnTo>
                  <a:cubicBezTo>
                    <a:pt x="112" y="16118"/>
                    <a:pt x="4611" y="20617"/>
                    <a:pt x="10162" y="20617"/>
                  </a:cubicBezTo>
                  <a:cubicBezTo>
                    <a:pt x="10162" y="20617"/>
                    <a:pt x="10162" y="20617"/>
                    <a:pt x="10162" y="20617"/>
                  </a:cubicBezTo>
                </a:path>
              </a:pathLst>
            </a:custGeom>
            <a:solidFill>
              <a:srgbClr val="F7F9D7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0" name="Text Box 164"/>
            <p:cNvSpPr txBox="1">
              <a:spLocks noChangeArrowheads="1"/>
            </p:cNvSpPr>
            <p:nvPr/>
          </p:nvSpPr>
          <p:spPr bwMode="auto">
            <a:xfrm>
              <a:off x="3288982" y="1128854"/>
              <a:ext cx="10191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Data Lake GUI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 noChangeArrowheads="1"/>
            </p:cNvSpPr>
            <p:nvPr/>
          </p:nvSpPr>
          <p:spPr bwMode="auto">
            <a:xfrm>
              <a:off x="7871460" y="1231265"/>
              <a:ext cx="1276350" cy="260350"/>
            </a:xfrm>
            <a:custGeom>
              <a:avLst/>
              <a:gdLst/>
              <a:ahLst/>
              <a:cxnLst/>
              <a:rect l="0" t="0" r="r" b="b"/>
              <a:pathLst>
                <a:path w="100502" h="20504">
                  <a:moveTo>
                    <a:pt x="10050" y="20504"/>
                  </a:moveTo>
                  <a:lnTo>
                    <a:pt x="90452" y="20504"/>
                  </a:lnTo>
                  <a:cubicBezTo>
                    <a:pt x="96003" y="20504"/>
                    <a:pt x="100502" y="16005"/>
                    <a:pt x="100502" y="10464"/>
                  </a:cubicBezTo>
                  <a:cubicBezTo>
                    <a:pt x="100502" y="10464"/>
                    <a:pt x="100502" y="10454"/>
                    <a:pt x="100502" y="10454"/>
                  </a:cubicBezTo>
                  <a:lnTo>
                    <a:pt x="100502" y="10454"/>
                  </a:lnTo>
                  <a:lnTo>
                    <a:pt x="100502" y="10050"/>
                  </a:lnTo>
                  <a:cubicBezTo>
                    <a:pt x="100502" y="4499"/>
                    <a:pt x="96003" y="0"/>
                    <a:pt x="90452" y="0"/>
                  </a:cubicBezTo>
                  <a:cubicBezTo>
                    <a:pt x="90452" y="0"/>
                    <a:pt x="90452" y="0"/>
                    <a:pt x="90452" y="0"/>
                  </a:cubicBezTo>
                  <a:lnTo>
                    <a:pt x="90452" y="0"/>
                  </a:lnTo>
                  <a:lnTo>
                    <a:pt x="10050" y="0"/>
                  </a:lnTo>
                  <a:cubicBezTo>
                    <a:pt x="4508" y="0"/>
                    <a:pt x="0" y="4499"/>
                    <a:pt x="0" y="10050"/>
                  </a:cubicBezTo>
                  <a:cubicBezTo>
                    <a:pt x="0" y="10050"/>
                    <a:pt x="0" y="10050"/>
                    <a:pt x="0" y="10050"/>
                  </a:cubicBezTo>
                  <a:lnTo>
                    <a:pt x="0" y="10050"/>
                  </a:lnTo>
                  <a:lnTo>
                    <a:pt x="0" y="10454"/>
                  </a:lnTo>
                  <a:cubicBezTo>
                    <a:pt x="0" y="16005"/>
                    <a:pt x="4499" y="20504"/>
                    <a:pt x="10050" y="20504"/>
                  </a:cubicBezTo>
                  <a:cubicBezTo>
                    <a:pt x="10050" y="20504"/>
                    <a:pt x="10050" y="20504"/>
                    <a:pt x="10050" y="20504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 noChangeArrowheads="1"/>
            </p:cNvSpPr>
            <p:nvPr/>
          </p:nvSpPr>
          <p:spPr bwMode="auto">
            <a:xfrm>
              <a:off x="7870190" y="1229995"/>
              <a:ext cx="1278890" cy="262890"/>
            </a:xfrm>
            <a:custGeom>
              <a:avLst/>
              <a:gdLst/>
              <a:ahLst/>
              <a:cxnLst/>
              <a:rect l="0" t="0" r="r" b="b"/>
              <a:pathLst>
                <a:path w="100727" h="20729">
                  <a:moveTo>
                    <a:pt x="10162" y="20617"/>
                  </a:moveTo>
                  <a:lnTo>
                    <a:pt x="90564" y="20617"/>
                  </a:lnTo>
                  <a:cubicBezTo>
                    <a:pt x="96115" y="20617"/>
                    <a:pt x="100614" y="16118"/>
                    <a:pt x="100614" y="10577"/>
                  </a:cubicBezTo>
                  <a:cubicBezTo>
                    <a:pt x="100614" y="10577"/>
                    <a:pt x="100614" y="10567"/>
                    <a:pt x="100614" y="10567"/>
                  </a:cubicBezTo>
                  <a:lnTo>
                    <a:pt x="100614" y="10567"/>
                  </a:lnTo>
                  <a:lnTo>
                    <a:pt x="100614" y="10163"/>
                  </a:lnTo>
                  <a:cubicBezTo>
                    <a:pt x="100614" y="4612"/>
                    <a:pt x="96115" y="113"/>
                    <a:pt x="90564" y="113"/>
                  </a:cubicBezTo>
                  <a:cubicBezTo>
                    <a:pt x="90564" y="113"/>
                    <a:pt x="90564" y="113"/>
                    <a:pt x="90564" y="113"/>
                  </a:cubicBezTo>
                  <a:lnTo>
                    <a:pt x="90564" y="113"/>
                  </a:lnTo>
                  <a:lnTo>
                    <a:pt x="10162" y="113"/>
                  </a:lnTo>
                  <a:cubicBezTo>
                    <a:pt x="4620" y="113"/>
                    <a:pt x="112" y="4612"/>
                    <a:pt x="112" y="10163"/>
                  </a:cubicBezTo>
                  <a:cubicBezTo>
                    <a:pt x="112" y="10163"/>
                    <a:pt x="112" y="10163"/>
                    <a:pt x="112" y="10163"/>
                  </a:cubicBezTo>
                  <a:lnTo>
                    <a:pt x="112" y="10163"/>
                  </a:lnTo>
                  <a:lnTo>
                    <a:pt x="112" y="10567"/>
                  </a:lnTo>
                  <a:cubicBezTo>
                    <a:pt x="112" y="16118"/>
                    <a:pt x="4611" y="20617"/>
                    <a:pt x="10162" y="20617"/>
                  </a:cubicBezTo>
                  <a:cubicBezTo>
                    <a:pt x="10162" y="20617"/>
                    <a:pt x="10162" y="20617"/>
                    <a:pt x="10162" y="20617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3" name="Text Box 167"/>
            <p:cNvSpPr txBox="1">
              <a:spLocks noChangeArrowheads="1"/>
            </p:cNvSpPr>
            <p:nvPr/>
          </p:nvSpPr>
          <p:spPr bwMode="auto">
            <a:xfrm>
              <a:off x="8139430" y="1138238"/>
              <a:ext cx="8223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Web HDFS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265342" y="4142178"/>
            <a:ext cx="3827780" cy="1012517"/>
            <a:chOff x="5482908" y="4585643"/>
            <a:chExt cx="3827780" cy="1012517"/>
          </a:xfrm>
        </p:grpSpPr>
        <p:sp>
          <p:nvSpPr>
            <p:cNvPr id="85" name="Text Box 109"/>
            <p:cNvSpPr txBox="1">
              <a:spLocks noChangeArrowheads="1"/>
            </p:cNvSpPr>
            <p:nvPr/>
          </p:nvSpPr>
          <p:spPr bwMode="auto">
            <a:xfrm>
              <a:off x="8101330" y="4585643"/>
              <a:ext cx="11922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Landing Area </a:t>
              </a: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Zones</a:t>
              </a:r>
              <a:endPara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6" name="Freeform 85"/>
            <p:cNvSpPr>
              <a:spLocks noChangeArrowheads="1"/>
            </p:cNvSpPr>
            <p:nvPr/>
          </p:nvSpPr>
          <p:spPr bwMode="auto">
            <a:xfrm>
              <a:off x="5482908" y="4896485"/>
              <a:ext cx="3827780" cy="701675"/>
            </a:xfrm>
            <a:custGeom>
              <a:avLst/>
              <a:gdLst/>
              <a:ahLst/>
              <a:cxnLst/>
              <a:rect l="0" t="0" r="r" b="b"/>
              <a:pathLst>
                <a:path w="301440" h="55258">
                  <a:moveTo>
                    <a:pt x="6105" y="55258"/>
                  </a:moveTo>
                  <a:lnTo>
                    <a:pt x="295335" y="55258"/>
                  </a:lnTo>
                  <a:cubicBezTo>
                    <a:pt x="298707" y="55258"/>
                    <a:pt x="301440" y="52524"/>
                    <a:pt x="301440" y="49152"/>
                  </a:cubicBezTo>
                  <a:cubicBezTo>
                    <a:pt x="301440" y="49152"/>
                    <a:pt x="301440" y="49152"/>
                    <a:pt x="301440" y="49152"/>
                  </a:cubicBezTo>
                  <a:lnTo>
                    <a:pt x="301440" y="6791"/>
                  </a:lnTo>
                  <a:cubicBezTo>
                    <a:pt x="301440" y="3044"/>
                    <a:pt x="298407" y="0"/>
                    <a:pt x="294659" y="0"/>
                  </a:cubicBezTo>
                  <a:cubicBezTo>
                    <a:pt x="294659" y="0"/>
                    <a:pt x="294659" y="0"/>
                    <a:pt x="294659" y="0"/>
                  </a:cubicBezTo>
                  <a:lnTo>
                    <a:pt x="294659" y="0"/>
                  </a:lnTo>
                  <a:lnTo>
                    <a:pt x="5429" y="0"/>
                  </a:lnTo>
                  <a:cubicBezTo>
                    <a:pt x="2433" y="0"/>
                    <a:pt x="0" y="2433"/>
                    <a:pt x="0" y="5439"/>
                  </a:cubicBezTo>
                  <a:cubicBezTo>
                    <a:pt x="0" y="5439"/>
                    <a:pt x="0" y="5439"/>
                    <a:pt x="0" y="5439"/>
                  </a:cubicBezTo>
                  <a:lnTo>
                    <a:pt x="0" y="49152"/>
                  </a:lnTo>
                  <a:cubicBezTo>
                    <a:pt x="0" y="52524"/>
                    <a:pt x="2733" y="55258"/>
                    <a:pt x="6105" y="55258"/>
                  </a:cubicBezTo>
                  <a:cubicBezTo>
                    <a:pt x="6105" y="55258"/>
                    <a:pt x="6105" y="55258"/>
                    <a:pt x="6105" y="55258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 noChangeArrowheads="1"/>
            </p:cNvSpPr>
            <p:nvPr/>
          </p:nvSpPr>
          <p:spPr bwMode="auto">
            <a:xfrm>
              <a:off x="5711825" y="5077460"/>
              <a:ext cx="553720" cy="387350"/>
            </a:xfrm>
            <a:custGeom>
              <a:avLst/>
              <a:gdLst/>
              <a:ahLst/>
              <a:cxnLst/>
              <a:rect l="0" t="0" r="r" b="b"/>
              <a:pathLst>
                <a:path w="43638" h="30517">
                  <a:moveTo>
                    <a:pt x="0" y="27126"/>
                  </a:moveTo>
                  <a:cubicBezTo>
                    <a:pt x="0" y="29005"/>
                    <a:pt x="9768" y="30517"/>
                    <a:pt x="21819" y="30517"/>
                  </a:cubicBezTo>
                  <a:cubicBezTo>
                    <a:pt x="33870" y="30517"/>
                    <a:pt x="43638" y="29005"/>
                    <a:pt x="43638" y="27126"/>
                  </a:cubicBezTo>
                  <a:cubicBezTo>
                    <a:pt x="43638" y="27126"/>
                    <a:pt x="43638" y="27126"/>
                    <a:pt x="43638" y="27126"/>
                  </a:cubicBezTo>
                  <a:lnTo>
                    <a:pt x="43638" y="0"/>
                  </a:lnTo>
                  <a:lnTo>
                    <a:pt x="0" y="0"/>
                  </a:lnTo>
                  <a:lnTo>
                    <a:pt x="0" y="27126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 noChangeArrowheads="1"/>
            </p:cNvSpPr>
            <p:nvPr/>
          </p:nvSpPr>
          <p:spPr bwMode="auto">
            <a:xfrm>
              <a:off x="5710555" y="5076190"/>
              <a:ext cx="556895" cy="389890"/>
            </a:xfrm>
            <a:custGeom>
              <a:avLst/>
              <a:gdLst/>
              <a:ahLst/>
              <a:cxnLst/>
              <a:rect l="0" t="0" r="r" b="b"/>
              <a:pathLst>
                <a:path w="43863" h="30742">
                  <a:moveTo>
                    <a:pt x="112" y="27239"/>
                  </a:moveTo>
                  <a:cubicBezTo>
                    <a:pt x="112" y="29118"/>
                    <a:pt x="9880" y="30630"/>
                    <a:pt x="21931" y="30630"/>
                  </a:cubicBezTo>
                  <a:cubicBezTo>
                    <a:pt x="33982" y="30630"/>
                    <a:pt x="43750" y="29118"/>
                    <a:pt x="43750" y="27239"/>
                  </a:cubicBezTo>
                  <a:cubicBezTo>
                    <a:pt x="43750" y="27239"/>
                    <a:pt x="43750" y="27239"/>
                    <a:pt x="43750" y="27239"/>
                  </a:cubicBezTo>
                  <a:lnTo>
                    <a:pt x="43750" y="113"/>
                  </a:lnTo>
                  <a:lnTo>
                    <a:pt x="112" y="113"/>
                  </a:lnTo>
                  <a:lnTo>
                    <a:pt x="112" y="27239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 noChangeArrowheads="1"/>
            </p:cNvSpPr>
            <p:nvPr/>
          </p:nvSpPr>
          <p:spPr bwMode="auto">
            <a:xfrm>
              <a:off x="5711825" y="5034280"/>
              <a:ext cx="553720" cy="85725"/>
            </a:xfrm>
            <a:custGeom>
              <a:avLst/>
              <a:gdLst/>
              <a:ahLst/>
              <a:cxnLst/>
              <a:rect l="0" t="0" r="r" b="b"/>
              <a:pathLst>
                <a:path w="43638" h="6782">
                  <a:moveTo>
                    <a:pt x="0" y="3391"/>
                  </a:moveTo>
                  <a:cubicBezTo>
                    <a:pt x="0" y="1513"/>
                    <a:pt x="9768" y="0"/>
                    <a:pt x="21819" y="0"/>
                  </a:cubicBezTo>
                  <a:cubicBezTo>
                    <a:pt x="33870" y="0"/>
                    <a:pt x="43638" y="1513"/>
                    <a:pt x="43638" y="3391"/>
                  </a:cubicBezTo>
                  <a:cubicBezTo>
                    <a:pt x="43638" y="5260"/>
                    <a:pt x="33870" y="6782"/>
                    <a:pt x="21819" y="6782"/>
                  </a:cubicBezTo>
                  <a:cubicBezTo>
                    <a:pt x="9768" y="6782"/>
                    <a:pt x="0" y="5260"/>
                    <a:pt x="0" y="3391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 noChangeArrowheads="1"/>
            </p:cNvSpPr>
            <p:nvPr/>
          </p:nvSpPr>
          <p:spPr bwMode="auto">
            <a:xfrm>
              <a:off x="5710555" y="5033010"/>
              <a:ext cx="556895" cy="88900"/>
            </a:xfrm>
            <a:custGeom>
              <a:avLst/>
              <a:gdLst/>
              <a:ahLst/>
              <a:cxnLst/>
              <a:rect l="0" t="0" r="r" b="b"/>
              <a:pathLst>
                <a:path w="43863" h="7007">
                  <a:moveTo>
                    <a:pt x="112" y="3504"/>
                  </a:moveTo>
                  <a:cubicBezTo>
                    <a:pt x="112" y="1626"/>
                    <a:pt x="9880" y="113"/>
                    <a:pt x="21931" y="113"/>
                  </a:cubicBezTo>
                  <a:cubicBezTo>
                    <a:pt x="33982" y="113"/>
                    <a:pt x="43750" y="1626"/>
                    <a:pt x="43750" y="3504"/>
                  </a:cubicBezTo>
                  <a:cubicBezTo>
                    <a:pt x="43750" y="5373"/>
                    <a:pt x="33982" y="6895"/>
                    <a:pt x="21931" y="6895"/>
                  </a:cubicBezTo>
                  <a:cubicBezTo>
                    <a:pt x="9880" y="6895"/>
                    <a:pt x="112" y="5373"/>
                    <a:pt x="112" y="3504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1" name="Text Box 114"/>
            <p:cNvSpPr txBox="1">
              <a:spLocks noChangeArrowheads="1"/>
            </p:cNvSpPr>
            <p:nvPr/>
          </p:nvSpPr>
          <p:spPr bwMode="auto">
            <a:xfrm>
              <a:off x="5868670" y="5089049"/>
              <a:ext cx="3873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DB2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Freeform 91"/>
            <p:cNvSpPr>
              <a:spLocks noChangeArrowheads="1"/>
            </p:cNvSpPr>
            <p:nvPr/>
          </p:nvSpPr>
          <p:spPr bwMode="auto">
            <a:xfrm>
              <a:off x="6416040" y="5077460"/>
              <a:ext cx="553720" cy="387350"/>
            </a:xfrm>
            <a:custGeom>
              <a:avLst/>
              <a:gdLst/>
              <a:ahLst/>
              <a:cxnLst/>
              <a:rect l="0" t="0" r="r" b="b"/>
              <a:pathLst>
                <a:path w="43639" h="30517">
                  <a:moveTo>
                    <a:pt x="0" y="27126"/>
                  </a:moveTo>
                  <a:cubicBezTo>
                    <a:pt x="0" y="29005"/>
                    <a:pt x="9768" y="30517"/>
                    <a:pt x="21819" y="30517"/>
                  </a:cubicBezTo>
                  <a:cubicBezTo>
                    <a:pt x="33870" y="30517"/>
                    <a:pt x="43639" y="29005"/>
                    <a:pt x="43639" y="27126"/>
                  </a:cubicBezTo>
                  <a:cubicBezTo>
                    <a:pt x="43639" y="27126"/>
                    <a:pt x="43639" y="27126"/>
                    <a:pt x="43639" y="27126"/>
                  </a:cubicBezTo>
                  <a:lnTo>
                    <a:pt x="43639" y="27126"/>
                  </a:lnTo>
                  <a:lnTo>
                    <a:pt x="43639" y="0"/>
                  </a:lnTo>
                  <a:lnTo>
                    <a:pt x="0" y="0"/>
                  </a:lnTo>
                  <a:lnTo>
                    <a:pt x="0" y="27126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 noChangeArrowheads="1"/>
            </p:cNvSpPr>
            <p:nvPr/>
          </p:nvSpPr>
          <p:spPr bwMode="auto">
            <a:xfrm>
              <a:off x="6414770" y="5076190"/>
              <a:ext cx="556895" cy="389890"/>
            </a:xfrm>
            <a:custGeom>
              <a:avLst/>
              <a:gdLst/>
              <a:ahLst/>
              <a:cxnLst/>
              <a:rect l="0" t="0" r="r" b="b"/>
              <a:pathLst>
                <a:path w="43864" h="30742">
                  <a:moveTo>
                    <a:pt x="112" y="27239"/>
                  </a:moveTo>
                  <a:cubicBezTo>
                    <a:pt x="112" y="29118"/>
                    <a:pt x="9880" y="30630"/>
                    <a:pt x="21931" y="30630"/>
                  </a:cubicBezTo>
                  <a:cubicBezTo>
                    <a:pt x="33982" y="30630"/>
                    <a:pt x="43751" y="29118"/>
                    <a:pt x="43751" y="27239"/>
                  </a:cubicBezTo>
                  <a:cubicBezTo>
                    <a:pt x="43751" y="27239"/>
                    <a:pt x="43751" y="27239"/>
                    <a:pt x="43751" y="27239"/>
                  </a:cubicBezTo>
                  <a:lnTo>
                    <a:pt x="43751" y="27239"/>
                  </a:lnTo>
                  <a:lnTo>
                    <a:pt x="43751" y="113"/>
                  </a:lnTo>
                  <a:lnTo>
                    <a:pt x="112" y="113"/>
                  </a:lnTo>
                  <a:lnTo>
                    <a:pt x="112" y="27239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 noChangeArrowheads="1"/>
            </p:cNvSpPr>
            <p:nvPr/>
          </p:nvSpPr>
          <p:spPr bwMode="auto">
            <a:xfrm>
              <a:off x="6416040" y="5034280"/>
              <a:ext cx="553720" cy="85725"/>
            </a:xfrm>
            <a:custGeom>
              <a:avLst/>
              <a:gdLst/>
              <a:ahLst/>
              <a:cxnLst/>
              <a:rect l="0" t="0" r="r" b="b"/>
              <a:pathLst>
                <a:path w="43639" h="6782">
                  <a:moveTo>
                    <a:pt x="0" y="3391"/>
                  </a:moveTo>
                  <a:cubicBezTo>
                    <a:pt x="0" y="1513"/>
                    <a:pt x="9768" y="0"/>
                    <a:pt x="21819" y="0"/>
                  </a:cubicBezTo>
                  <a:cubicBezTo>
                    <a:pt x="33870" y="0"/>
                    <a:pt x="43639" y="1513"/>
                    <a:pt x="43639" y="3391"/>
                  </a:cubicBezTo>
                  <a:cubicBezTo>
                    <a:pt x="43639" y="5260"/>
                    <a:pt x="33870" y="6782"/>
                    <a:pt x="21819" y="6782"/>
                  </a:cubicBezTo>
                  <a:cubicBezTo>
                    <a:pt x="9768" y="6782"/>
                    <a:pt x="0" y="5260"/>
                    <a:pt x="0" y="3391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 noChangeArrowheads="1"/>
            </p:cNvSpPr>
            <p:nvPr/>
          </p:nvSpPr>
          <p:spPr bwMode="auto">
            <a:xfrm>
              <a:off x="6414770" y="5033010"/>
              <a:ext cx="556895" cy="88900"/>
            </a:xfrm>
            <a:custGeom>
              <a:avLst/>
              <a:gdLst/>
              <a:ahLst/>
              <a:cxnLst/>
              <a:rect l="0" t="0" r="r" b="b"/>
              <a:pathLst>
                <a:path w="43864" h="7007">
                  <a:moveTo>
                    <a:pt x="112" y="3504"/>
                  </a:moveTo>
                  <a:cubicBezTo>
                    <a:pt x="112" y="1626"/>
                    <a:pt x="9880" y="113"/>
                    <a:pt x="21931" y="113"/>
                  </a:cubicBezTo>
                  <a:cubicBezTo>
                    <a:pt x="33982" y="113"/>
                    <a:pt x="43751" y="1626"/>
                    <a:pt x="43751" y="3504"/>
                  </a:cubicBezTo>
                  <a:cubicBezTo>
                    <a:pt x="43751" y="5373"/>
                    <a:pt x="33982" y="6895"/>
                    <a:pt x="21931" y="6895"/>
                  </a:cubicBezTo>
                  <a:cubicBezTo>
                    <a:pt x="9880" y="6895"/>
                    <a:pt x="112" y="5373"/>
                    <a:pt x="112" y="3504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6" name="Text Box 119"/>
            <p:cNvSpPr txBox="1">
              <a:spLocks noChangeArrowheads="1"/>
            </p:cNvSpPr>
            <p:nvPr/>
          </p:nvSpPr>
          <p:spPr bwMode="auto">
            <a:xfrm>
              <a:off x="6522391" y="5090489"/>
              <a:ext cx="439738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HDFS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Freeform 96"/>
            <p:cNvSpPr>
              <a:spLocks noChangeArrowheads="1"/>
            </p:cNvSpPr>
            <p:nvPr/>
          </p:nvSpPr>
          <p:spPr bwMode="auto">
            <a:xfrm>
              <a:off x="7120255" y="5077460"/>
              <a:ext cx="553720" cy="387350"/>
            </a:xfrm>
            <a:custGeom>
              <a:avLst/>
              <a:gdLst/>
              <a:ahLst/>
              <a:cxnLst/>
              <a:rect l="0" t="0" r="r" b="b"/>
              <a:pathLst>
                <a:path w="43639" h="30517">
                  <a:moveTo>
                    <a:pt x="0" y="27126"/>
                  </a:moveTo>
                  <a:cubicBezTo>
                    <a:pt x="0" y="29005"/>
                    <a:pt x="9769" y="30517"/>
                    <a:pt x="21819" y="30517"/>
                  </a:cubicBezTo>
                  <a:cubicBezTo>
                    <a:pt x="33870" y="30517"/>
                    <a:pt x="43639" y="29005"/>
                    <a:pt x="43639" y="27126"/>
                  </a:cubicBezTo>
                  <a:cubicBezTo>
                    <a:pt x="43639" y="27126"/>
                    <a:pt x="43639" y="27126"/>
                    <a:pt x="43639" y="27126"/>
                  </a:cubicBezTo>
                  <a:lnTo>
                    <a:pt x="43639" y="27126"/>
                  </a:lnTo>
                  <a:lnTo>
                    <a:pt x="43639" y="0"/>
                  </a:lnTo>
                  <a:lnTo>
                    <a:pt x="0" y="0"/>
                  </a:lnTo>
                  <a:lnTo>
                    <a:pt x="0" y="27126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 noChangeArrowheads="1"/>
            </p:cNvSpPr>
            <p:nvPr/>
          </p:nvSpPr>
          <p:spPr bwMode="auto">
            <a:xfrm>
              <a:off x="7118985" y="5076190"/>
              <a:ext cx="556895" cy="389890"/>
            </a:xfrm>
            <a:custGeom>
              <a:avLst/>
              <a:gdLst/>
              <a:ahLst/>
              <a:cxnLst/>
              <a:rect l="0" t="0" r="r" b="b"/>
              <a:pathLst>
                <a:path w="43864" h="30742">
                  <a:moveTo>
                    <a:pt x="112" y="27239"/>
                  </a:moveTo>
                  <a:cubicBezTo>
                    <a:pt x="112" y="29118"/>
                    <a:pt x="9881" y="30630"/>
                    <a:pt x="21931" y="30630"/>
                  </a:cubicBezTo>
                  <a:cubicBezTo>
                    <a:pt x="33982" y="30630"/>
                    <a:pt x="43751" y="29118"/>
                    <a:pt x="43751" y="27239"/>
                  </a:cubicBezTo>
                  <a:cubicBezTo>
                    <a:pt x="43751" y="27239"/>
                    <a:pt x="43751" y="27239"/>
                    <a:pt x="43751" y="27239"/>
                  </a:cubicBezTo>
                  <a:lnTo>
                    <a:pt x="43751" y="27239"/>
                  </a:lnTo>
                  <a:lnTo>
                    <a:pt x="43751" y="113"/>
                  </a:lnTo>
                  <a:lnTo>
                    <a:pt x="112" y="113"/>
                  </a:lnTo>
                  <a:lnTo>
                    <a:pt x="112" y="27239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 noChangeArrowheads="1"/>
            </p:cNvSpPr>
            <p:nvPr/>
          </p:nvSpPr>
          <p:spPr bwMode="auto">
            <a:xfrm>
              <a:off x="7120255" y="5034280"/>
              <a:ext cx="553720" cy="85725"/>
            </a:xfrm>
            <a:custGeom>
              <a:avLst/>
              <a:gdLst/>
              <a:ahLst/>
              <a:cxnLst/>
              <a:rect l="0" t="0" r="r" b="b"/>
              <a:pathLst>
                <a:path w="43639" h="6782">
                  <a:moveTo>
                    <a:pt x="0" y="3391"/>
                  </a:moveTo>
                  <a:cubicBezTo>
                    <a:pt x="0" y="1513"/>
                    <a:pt x="9769" y="0"/>
                    <a:pt x="21819" y="0"/>
                  </a:cubicBezTo>
                  <a:cubicBezTo>
                    <a:pt x="33870" y="0"/>
                    <a:pt x="43639" y="1513"/>
                    <a:pt x="43639" y="3391"/>
                  </a:cubicBezTo>
                  <a:cubicBezTo>
                    <a:pt x="43639" y="5260"/>
                    <a:pt x="33870" y="6782"/>
                    <a:pt x="21819" y="6782"/>
                  </a:cubicBezTo>
                  <a:cubicBezTo>
                    <a:pt x="9769" y="6782"/>
                    <a:pt x="0" y="5260"/>
                    <a:pt x="0" y="3391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 noChangeArrowheads="1"/>
            </p:cNvSpPr>
            <p:nvPr/>
          </p:nvSpPr>
          <p:spPr bwMode="auto">
            <a:xfrm>
              <a:off x="7118985" y="5033010"/>
              <a:ext cx="556895" cy="88900"/>
            </a:xfrm>
            <a:custGeom>
              <a:avLst/>
              <a:gdLst/>
              <a:ahLst/>
              <a:cxnLst/>
              <a:rect l="0" t="0" r="r" b="b"/>
              <a:pathLst>
                <a:path w="43864" h="7007">
                  <a:moveTo>
                    <a:pt x="112" y="3504"/>
                  </a:moveTo>
                  <a:cubicBezTo>
                    <a:pt x="112" y="1626"/>
                    <a:pt x="9881" y="113"/>
                    <a:pt x="21931" y="113"/>
                  </a:cubicBezTo>
                  <a:cubicBezTo>
                    <a:pt x="33982" y="113"/>
                    <a:pt x="43751" y="1626"/>
                    <a:pt x="43751" y="3504"/>
                  </a:cubicBezTo>
                  <a:cubicBezTo>
                    <a:pt x="43751" y="5373"/>
                    <a:pt x="33982" y="6895"/>
                    <a:pt x="21931" y="6895"/>
                  </a:cubicBezTo>
                  <a:cubicBezTo>
                    <a:pt x="9881" y="6895"/>
                    <a:pt x="112" y="5373"/>
                    <a:pt x="112" y="3504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1" name="Text Box 124"/>
            <p:cNvSpPr txBox="1">
              <a:spLocks noChangeArrowheads="1"/>
            </p:cNvSpPr>
            <p:nvPr/>
          </p:nvSpPr>
          <p:spPr bwMode="auto">
            <a:xfrm>
              <a:off x="7214552" y="5090489"/>
              <a:ext cx="487363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Elastic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Freeform 101"/>
            <p:cNvSpPr>
              <a:spLocks noChangeArrowheads="1"/>
            </p:cNvSpPr>
            <p:nvPr/>
          </p:nvSpPr>
          <p:spPr bwMode="auto">
            <a:xfrm>
              <a:off x="7824470" y="5077460"/>
              <a:ext cx="553720" cy="387350"/>
            </a:xfrm>
            <a:custGeom>
              <a:avLst/>
              <a:gdLst/>
              <a:ahLst/>
              <a:cxnLst/>
              <a:rect l="0" t="0" r="r" b="b"/>
              <a:pathLst>
                <a:path w="43639" h="30517">
                  <a:moveTo>
                    <a:pt x="0" y="27126"/>
                  </a:moveTo>
                  <a:cubicBezTo>
                    <a:pt x="0" y="29005"/>
                    <a:pt x="9769" y="30517"/>
                    <a:pt x="21820" y="30517"/>
                  </a:cubicBezTo>
                  <a:cubicBezTo>
                    <a:pt x="33871" y="30517"/>
                    <a:pt x="43639" y="29005"/>
                    <a:pt x="43639" y="27126"/>
                  </a:cubicBezTo>
                  <a:cubicBezTo>
                    <a:pt x="43639" y="27126"/>
                    <a:pt x="43639" y="27126"/>
                    <a:pt x="43639" y="27126"/>
                  </a:cubicBezTo>
                  <a:lnTo>
                    <a:pt x="43639" y="0"/>
                  </a:lnTo>
                  <a:lnTo>
                    <a:pt x="0" y="0"/>
                  </a:lnTo>
                  <a:lnTo>
                    <a:pt x="0" y="27126"/>
                  </a:lnTo>
                  <a:close/>
                </a:path>
              </a:pathLst>
            </a:custGeom>
            <a:solidFill>
              <a:srgbClr val="EEC0B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 102"/>
            <p:cNvSpPr>
              <a:spLocks noChangeArrowheads="1"/>
            </p:cNvSpPr>
            <p:nvPr/>
          </p:nvSpPr>
          <p:spPr bwMode="auto">
            <a:xfrm>
              <a:off x="7823200" y="5076190"/>
              <a:ext cx="556895" cy="389890"/>
            </a:xfrm>
            <a:custGeom>
              <a:avLst/>
              <a:gdLst/>
              <a:ahLst/>
              <a:cxnLst/>
              <a:rect l="0" t="0" r="r" b="b"/>
              <a:pathLst>
                <a:path w="43864" h="30742">
                  <a:moveTo>
                    <a:pt x="112" y="27239"/>
                  </a:moveTo>
                  <a:cubicBezTo>
                    <a:pt x="112" y="29118"/>
                    <a:pt x="9881" y="30630"/>
                    <a:pt x="21932" y="30630"/>
                  </a:cubicBezTo>
                  <a:cubicBezTo>
                    <a:pt x="33983" y="30630"/>
                    <a:pt x="43751" y="29118"/>
                    <a:pt x="43751" y="27239"/>
                  </a:cubicBezTo>
                  <a:cubicBezTo>
                    <a:pt x="43751" y="27239"/>
                    <a:pt x="43751" y="27239"/>
                    <a:pt x="43751" y="27239"/>
                  </a:cubicBezTo>
                  <a:lnTo>
                    <a:pt x="43751" y="113"/>
                  </a:lnTo>
                  <a:lnTo>
                    <a:pt x="112" y="113"/>
                  </a:lnTo>
                  <a:lnTo>
                    <a:pt x="112" y="27239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 103"/>
            <p:cNvSpPr>
              <a:spLocks noChangeArrowheads="1"/>
            </p:cNvSpPr>
            <p:nvPr/>
          </p:nvSpPr>
          <p:spPr bwMode="auto">
            <a:xfrm>
              <a:off x="7824470" y="5034280"/>
              <a:ext cx="553720" cy="85725"/>
            </a:xfrm>
            <a:custGeom>
              <a:avLst/>
              <a:gdLst/>
              <a:ahLst/>
              <a:cxnLst/>
              <a:rect l="0" t="0" r="r" b="b"/>
              <a:pathLst>
                <a:path w="43639" h="6782">
                  <a:moveTo>
                    <a:pt x="0" y="3391"/>
                  </a:moveTo>
                  <a:cubicBezTo>
                    <a:pt x="0" y="1513"/>
                    <a:pt x="9769" y="0"/>
                    <a:pt x="21820" y="0"/>
                  </a:cubicBezTo>
                  <a:cubicBezTo>
                    <a:pt x="33871" y="0"/>
                    <a:pt x="43639" y="1513"/>
                    <a:pt x="43639" y="3391"/>
                  </a:cubicBezTo>
                  <a:cubicBezTo>
                    <a:pt x="43639" y="5260"/>
                    <a:pt x="33871" y="6782"/>
                    <a:pt x="21820" y="6782"/>
                  </a:cubicBezTo>
                  <a:cubicBezTo>
                    <a:pt x="9769" y="6782"/>
                    <a:pt x="0" y="5260"/>
                    <a:pt x="0" y="3391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 104"/>
            <p:cNvSpPr>
              <a:spLocks noChangeArrowheads="1"/>
            </p:cNvSpPr>
            <p:nvPr/>
          </p:nvSpPr>
          <p:spPr bwMode="auto">
            <a:xfrm>
              <a:off x="7823200" y="5033010"/>
              <a:ext cx="556895" cy="88900"/>
            </a:xfrm>
            <a:custGeom>
              <a:avLst/>
              <a:gdLst/>
              <a:ahLst/>
              <a:cxnLst/>
              <a:rect l="0" t="0" r="r" b="b"/>
              <a:pathLst>
                <a:path w="43864" h="7007">
                  <a:moveTo>
                    <a:pt x="112" y="3504"/>
                  </a:moveTo>
                  <a:cubicBezTo>
                    <a:pt x="112" y="1626"/>
                    <a:pt x="9881" y="113"/>
                    <a:pt x="21932" y="113"/>
                  </a:cubicBezTo>
                  <a:cubicBezTo>
                    <a:pt x="33983" y="113"/>
                    <a:pt x="43751" y="1626"/>
                    <a:pt x="43751" y="3504"/>
                  </a:cubicBezTo>
                  <a:cubicBezTo>
                    <a:pt x="43751" y="5373"/>
                    <a:pt x="33983" y="6895"/>
                    <a:pt x="21932" y="6895"/>
                  </a:cubicBezTo>
                  <a:cubicBezTo>
                    <a:pt x="9881" y="6895"/>
                    <a:pt x="112" y="5373"/>
                    <a:pt x="112" y="3504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6" name="Text Box 129"/>
            <p:cNvSpPr txBox="1">
              <a:spLocks noChangeArrowheads="1"/>
            </p:cNvSpPr>
            <p:nvPr/>
          </p:nvSpPr>
          <p:spPr bwMode="auto">
            <a:xfrm>
              <a:off x="7920990" y="5028023"/>
              <a:ext cx="38941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IBM Object </a:t>
              </a:r>
              <a:endPara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Storage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Freeform 106"/>
            <p:cNvSpPr>
              <a:spLocks noChangeArrowheads="1"/>
            </p:cNvSpPr>
            <p:nvPr/>
          </p:nvSpPr>
          <p:spPr bwMode="auto">
            <a:xfrm>
              <a:off x="8528685" y="5077460"/>
              <a:ext cx="553720" cy="387350"/>
            </a:xfrm>
            <a:custGeom>
              <a:avLst/>
              <a:gdLst/>
              <a:ahLst/>
              <a:cxnLst/>
              <a:rect l="0" t="0" r="r" b="b"/>
              <a:pathLst>
                <a:path w="43638" h="30517">
                  <a:moveTo>
                    <a:pt x="0" y="27126"/>
                  </a:moveTo>
                  <a:cubicBezTo>
                    <a:pt x="0" y="29005"/>
                    <a:pt x="9768" y="30517"/>
                    <a:pt x="21819" y="30517"/>
                  </a:cubicBezTo>
                  <a:cubicBezTo>
                    <a:pt x="33870" y="30517"/>
                    <a:pt x="43638" y="29005"/>
                    <a:pt x="43638" y="27126"/>
                  </a:cubicBezTo>
                  <a:cubicBezTo>
                    <a:pt x="43638" y="27126"/>
                    <a:pt x="43638" y="27126"/>
                    <a:pt x="43638" y="27126"/>
                  </a:cubicBezTo>
                  <a:lnTo>
                    <a:pt x="43638" y="0"/>
                  </a:lnTo>
                  <a:lnTo>
                    <a:pt x="0" y="0"/>
                  </a:lnTo>
                  <a:lnTo>
                    <a:pt x="0" y="27126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8" name="Freeform 107"/>
            <p:cNvSpPr>
              <a:spLocks noChangeArrowheads="1"/>
            </p:cNvSpPr>
            <p:nvPr/>
          </p:nvSpPr>
          <p:spPr bwMode="auto">
            <a:xfrm>
              <a:off x="8527415" y="5076190"/>
              <a:ext cx="556895" cy="389890"/>
            </a:xfrm>
            <a:custGeom>
              <a:avLst/>
              <a:gdLst/>
              <a:ahLst/>
              <a:cxnLst/>
              <a:rect l="0" t="0" r="r" b="b"/>
              <a:pathLst>
                <a:path w="43863" h="30742">
                  <a:moveTo>
                    <a:pt x="112" y="27239"/>
                  </a:moveTo>
                  <a:cubicBezTo>
                    <a:pt x="112" y="29118"/>
                    <a:pt x="9880" y="30630"/>
                    <a:pt x="21931" y="30630"/>
                  </a:cubicBezTo>
                  <a:cubicBezTo>
                    <a:pt x="33982" y="30630"/>
                    <a:pt x="43750" y="29118"/>
                    <a:pt x="43750" y="27239"/>
                  </a:cubicBezTo>
                  <a:cubicBezTo>
                    <a:pt x="43750" y="27239"/>
                    <a:pt x="43750" y="27239"/>
                    <a:pt x="43750" y="27239"/>
                  </a:cubicBezTo>
                  <a:lnTo>
                    <a:pt x="43750" y="113"/>
                  </a:lnTo>
                  <a:lnTo>
                    <a:pt x="112" y="113"/>
                  </a:lnTo>
                  <a:lnTo>
                    <a:pt x="112" y="27239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9" name="Freeform 108"/>
            <p:cNvSpPr>
              <a:spLocks noChangeArrowheads="1"/>
            </p:cNvSpPr>
            <p:nvPr/>
          </p:nvSpPr>
          <p:spPr bwMode="auto">
            <a:xfrm>
              <a:off x="8528685" y="5034280"/>
              <a:ext cx="553720" cy="85725"/>
            </a:xfrm>
            <a:custGeom>
              <a:avLst/>
              <a:gdLst/>
              <a:ahLst/>
              <a:cxnLst/>
              <a:rect l="0" t="0" r="r" b="b"/>
              <a:pathLst>
                <a:path w="43638" h="6782">
                  <a:moveTo>
                    <a:pt x="0" y="3391"/>
                  </a:moveTo>
                  <a:cubicBezTo>
                    <a:pt x="0" y="1513"/>
                    <a:pt x="9768" y="0"/>
                    <a:pt x="21819" y="0"/>
                  </a:cubicBezTo>
                  <a:cubicBezTo>
                    <a:pt x="33870" y="0"/>
                    <a:pt x="43638" y="1513"/>
                    <a:pt x="43638" y="3391"/>
                  </a:cubicBezTo>
                  <a:cubicBezTo>
                    <a:pt x="43638" y="5260"/>
                    <a:pt x="33870" y="6782"/>
                    <a:pt x="21819" y="6782"/>
                  </a:cubicBezTo>
                  <a:cubicBezTo>
                    <a:pt x="9768" y="6782"/>
                    <a:pt x="0" y="5260"/>
                    <a:pt x="0" y="3391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 noChangeArrowheads="1"/>
            </p:cNvSpPr>
            <p:nvPr/>
          </p:nvSpPr>
          <p:spPr bwMode="auto">
            <a:xfrm>
              <a:off x="8527415" y="5033010"/>
              <a:ext cx="556895" cy="88900"/>
            </a:xfrm>
            <a:custGeom>
              <a:avLst/>
              <a:gdLst/>
              <a:ahLst/>
              <a:cxnLst/>
              <a:rect l="0" t="0" r="r" b="b"/>
              <a:pathLst>
                <a:path w="43863" h="7007">
                  <a:moveTo>
                    <a:pt x="112" y="3504"/>
                  </a:moveTo>
                  <a:cubicBezTo>
                    <a:pt x="112" y="1626"/>
                    <a:pt x="9880" y="113"/>
                    <a:pt x="21931" y="113"/>
                  </a:cubicBezTo>
                  <a:cubicBezTo>
                    <a:pt x="33982" y="113"/>
                    <a:pt x="43750" y="1626"/>
                    <a:pt x="43750" y="3504"/>
                  </a:cubicBezTo>
                  <a:cubicBezTo>
                    <a:pt x="43750" y="5373"/>
                    <a:pt x="33982" y="6895"/>
                    <a:pt x="21931" y="6895"/>
                  </a:cubicBezTo>
                  <a:cubicBezTo>
                    <a:pt x="9880" y="6895"/>
                    <a:pt x="112" y="5373"/>
                    <a:pt x="112" y="3504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1" name="Text Box 134"/>
            <p:cNvSpPr txBox="1">
              <a:spLocks noChangeArrowheads="1"/>
            </p:cNvSpPr>
            <p:nvPr/>
          </p:nvSpPr>
          <p:spPr bwMode="auto">
            <a:xfrm>
              <a:off x="8607901" y="5036495"/>
              <a:ext cx="4116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Key/ Value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6243435" y="2966657"/>
            <a:ext cx="4089663" cy="1199317"/>
            <a:chOff x="5497195" y="3399025"/>
            <a:chExt cx="4089663" cy="1199317"/>
          </a:xfrm>
        </p:grpSpPr>
        <p:sp>
          <p:nvSpPr>
            <p:cNvPr id="113" name="Text Box 63"/>
            <p:cNvSpPr txBox="1">
              <a:spLocks noChangeArrowheads="1"/>
            </p:cNvSpPr>
            <p:nvPr/>
          </p:nvSpPr>
          <p:spPr bwMode="auto">
            <a:xfrm>
              <a:off x="8000945" y="3399025"/>
              <a:ext cx="15859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Integrated Data Area </a:t>
              </a: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Zones</a:t>
              </a:r>
              <a:endPara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4" name="Freeform 113"/>
            <p:cNvSpPr>
              <a:spLocks noChangeArrowheads="1"/>
            </p:cNvSpPr>
            <p:nvPr/>
          </p:nvSpPr>
          <p:spPr bwMode="auto">
            <a:xfrm>
              <a:off x="5497195" y="3706802"/>
              <a:ext cx="3827780" cy="891540"/>
            </a:xfrm>
            <a:custGeom>
              <a:avLst/>
              <a:gdLst/>
              <a:ahLst/>
              <a:cxnLst/>
              <a:rect l="0" t="0" r="r" b="b"/>
              <a:pathLst>
                <a:path w="301440" h="70238">
                  <a:moveTo>
                    <a:pt x="6105" y="70238"/>
                  </a:moveTo>
                  <a:lnTo>
                    <a:pt x="295335" y="70238"/>
                  </a:lnTo>
                  <a:cubicBezTo>
                    <a:pt x="298707" y="70238"/>
                    <a:pt x="301440" y="67505"/>
                    <a:pt x="301440" y="64133"/>
                  </a:cubicBezTo>
                  <a:cubicBezTo>
                    <a:pt x="301440" y="64133"/>
                    <a:pt x="301440" y="64133"/>
                    <a:pt x="301440" y="64133"/>
                  </a:cubicBezTo>
                  <a:lnTo>
                    <a:pt x="301440" y="64133"/>
                  </a:lnTo>
                  <a:lnTo>
                    <a:pt x="301440" y="6791"/>
                  </a:lnTo>
                  <a:cubicBezTo>
                    <a:pt x="301440" y="3034"/>
                    <a:pt x="298407" y="0"/>
                    <a:pt x="294659" y="0"/>
                  </a:cubicBezTo>
                  <a:cubicBezTo>
                    <a:pt x="294659" y="0"/>
                    <a:pt x="294659" y="0"/>
                    <a:pt x="294659" y="0"/>
                  </a:cubicBezTo>
                  <a:lnTo>
                    <a:pt x="294659" y="0"/>
                  </a:lnTo>
                  <a:lnTo>
                    <a:pt x="5429" y="0"/>
                  </a:lnTo>
                  <a:cubicBezTo>
                    <a:pt x="2433" y="0"/>
                    <a:pt x="0" y="2432"/>
                    <a:pt x="0" y="5429"/>
                  </a:cubicBezTo>
                  <a:cubicBezTo>
                    <a:pt x="0" y="5429"/>
                    <a:pt x="0" y="5429"/>
                    <a:pt x="0" y="5429"/>
                  </a:cubicBezTo>
                  <a:lnTo>
                    <a:pt x="0" y="64133"/>
                  </a:lnTo>
                  <a:cubicBezTo>
                    <a:pt x="0" y="67505"/>
                    <a:pt x="2733" y="70238"/>
                    <a:pt x="6105" y="70238"/>
                  </a:cubicBezTo>
                  <a:cubicBezTo>
                    <a:pt x="6105" y="70238"/>
                    <a:pt x="6105" y="70238"/>
                    <a:pt x="6105" y="70238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 noChangeArrowheads="1"/>
            </p:cNvSpPr>
            <p:nvPr/>
          </p:nvSpPr>
          <p:spPr bwMode="auto">
            <a:xfrm>
              <a:off x="5892165" y="3820795"/>
              <a:ext cx="890905" cy="334645"/>
            </a:xfrm>
            <a:custGeom>
              <a:avLst/>
              <a:gdLst/>
              <a:ahLst/>
              <a:cxnLst/>
              <a:rect l="0" t="0" r="r" b="b"/>
              <a:pathLst>
                <a:path w="70154" h="26384">
                  <a:moveTo>
                    <a:pt x="0" y="23454"/>
                  </a:moveTo>
                  <a:cubicBezTo>
                    <a:pt x="0" y="25069"/>
                    <a:pt x="15705" y="26384"/>
                    <a:pt x="35082" y="26384"/>
                  </a:cubicBezTo>
                  <a:cubicBezTo>
                    <a:pt x="54450" y="26384"/>
                    <a:pt x="70154" y="25069"/>
                    <a:pt x="70154" y="23454"/>
                  </a:cubicBezTo>
                  <a:cubicBezTo>
                    <a:pt x="70154" y="23454"/>
                    <a:pt x="70154" y="23454"/>
                    <a:pt x="70154" y="23454"/>
                  </a:cubicBezTo>
                  <a:lnTo>
                    <a:pt x="70154" y="0"/>
                  </a:lnTo>
                  <a:lnTo>
                    <a:pt x="0" y="0"/>
                  </a:lnTo>
                  <a:lnTo>
                    <a:pt x="0" y="23454"/>
                  </a:lnTo>
                  <a:close/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6" name="Freeform 115"/>
            <p:cNvSpPr>
              <a:spLocks noChangeArrowheads="1"/>
            </p:cNvSpPr>
            <p:nvPr/>
          </p:nvSpPr>
          <p:spPr bwMode="auto">
            <a:xfrm>
              <a:off x="5890895" y="3818890"/>
              <a:ext cx="893445" cy="337820"/>
            </a:xfrm>
            <a:custGeom>
              <a:avLst/>
              <a:gdLst/>
              <a:ahLst/>
              <a:cxnLst/>
              <a:rect l="0" t="0" r="r" b="b"/>
              <a:pathLst>
                <a:path w="70379" h="26609">
                  <a:moveTo>
                    <a:pt x="112" y="23567"/>
                  </a:moveTo>
                  <a:cubicBezTo>
                    <a:pt x="112" y="25182"/>
                    <a:pt x="15817" y="26497"/>
                    <a:pt x="35194" y="26497"/>
                  </a:cubicBezTo>
                  <a:cubicBezTo>
                    <a:pt x="54562" y="26497"/>
                    <a:pt x="70266" y="25182"/>
                    <a:pt x="70266" y="23567"/>
                  </a:cubicBezTo>
                  <a:cubicBezTo>
                    <a:pt x="70266" y="23567"/>
                    <a:pt x="70266" y="23567"/>
                    <a:pt x="70266" y="23567"/>
                  </a:cubicBezTo>
                  <a:lnTo>
                    <a:pt x="70266" y="113"/>
                  </a:lnTo>
                  <a:lnTo>
                    <a:pt x="112" y="113"/>
                  </a:lnTo>
                  <a:lnTo>
                    <a:pt x="112" y="23567"/>
                  </a:lnTo>
                  <a:close/>
                </a:path>
              </a:pathLst>
            </a:custGeom>
            <a:solidFill>
              <a:srgbClr val="F7F9D7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7" name="Freeform 116"/>
            <p:cNvSpPr>
              <a:spLocks noChangeArrowheads="1"/>
            </p:cNvSpPr>
            <p:nvPr/>
          </p:nvSpPr>
          <p:spPr bwMode="auto">
            <a:xfrm>
              <a:off x="5892165" y="3783330"/>
              <a:ext cx="890905" cy="74295"/>
            </a:xfrm>
            <a:custGeom>
              <a:avLst/>
              <a:gdLst/>
              <a:ahLst/>
              <a:cxnLst/>
              <a:rect l="0" t="0" r="r" b="b"/>
              <a:pathLst>
                <a:path w="70154" h="5861">
                  <a:moveTo>
                    <a:pt x="0" y="2930"/>
                  </a:moveTo>
                  <a:cubicBezTo>
                    <a:pt x="0" y="1305"/>
                    <a:pt x="15705" y="0"/>
                    <a:pt x="35082" y="0"/>
                  </a:cubicBezTo>
                  <a:cubicBezTo>
                    <a:pt x="54450" y="0"/>
                    <a:pt x="70154" y="1305"/>
                    <a:pt x="70154" y="2930"/>
                  </a:cubicBezTo>
                  <a:cubicBezTo>
                    <a:pt x="70154" y="4546"/>
                    <a:pt x="54450" y="5861"/>
                    <a:pt x="35082" y="5861"/>
                  </a:cubicBezTo>
                  <a:cubicBezTo>
                    <a:pt x="15705" y="5861"/>
                    <a:pt x="0" y="4546"/>
                    <a:pt x="0" y="2930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8" name="Freeform 117"/>
            <p:cNvSpPr>
              <a:spLocks noChangeArrowheads="1"/>
            </p:cNvSpPr>
            <p:nvPr/>
          </p:nvSpPr>
          <p:spPr bwMode="auto">
            <a:xfrm>
              <a:off x="5890895" y="3782060"/>
              <a:ext cx="893445" cy="76835"/>
            </a:xfrm>
            <a:custGeom>
              <a:avLst/>
              <a:gdLst/>
              <a:ahLst/>
              <a:cxnLst/>
              <a:rect l="0" t="0" r="r" b="b"/>
              <a:pathLst>
                <a:path w="70379" h="6086">
                  <a:moveTo>
                    <a:pt x="112" y="3043"/>
                  </a:moveTo>
                  <a:cubicBezTo>
                    <a:pt x="112" y="1418"/>
                    <a:pt x="15817" y="113"/>
                    <a:pt x="35194" y="113"/>
                  </a:cubicBezTo>
                  <a:cubicBezTo>
                    <a:pt x="54562" y="113"/>
                    <a:pt x="70266" y="1418"/>
                    <a:pt x="70266" y="3043"/>
                  </a:cubicBezTo>
                  <a:cubicBezTo>
                    <a:pt x="70266" y="4659"/>
                    <a:pt x="54562" y="5974"/>
                    <a:pt x="35194" y="5974"/>
                  </a:cubicBezTo>
                  <a:cubicBezTo>
                    <a:pt x="15817" y="5974"/>
                    <a:pt x="112" y="4659"/>
                    <a:pt x="112" y="3043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9" name="Text Box 68"/>
            <p:cNvSpPr txBox="1">
              <a:spLocks noChangeArrowheads="1"/>
            </p:cNvSpPr>
            <p:nvPr/>
          </p:nvSpPr>
          <p:spPr bwMode="auto">
            <a:xfrm>
              <a:off x="6026786" y="3828495"/>
              <a:ext cx="7937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Curated Data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Freeform 119"/>
            <p:cNvSpPr>
              <a:spLocks noChangeArrowheads="1"/>
            </p:cNvSpPr>
            <p:nvPr/>
          </p:nvSpPr>
          <p:spPr bwMode="auto">
            <a:xfrm>
              <a:off x="5671820" y="4207510"/>
              <a:ext cx="3522345" cy="285115"/>
            </a:xfrm>
            <a:custGeom>
              <a:avLst/>
              <a:gdLst/>
              <a:ahLst/>
              <a:cxnLst/>
              <a:rect l="0" t="0" r="r" b="b"/>
              <a:pathLst>
                <a:path w="277395" h="22477">
                  <a:moveTo>
                    <a:pt x="11243" y="22477"/>
                  </a:moveTo>
                  <a:lnTo>
                    <a:pt x="266152" y="22477"/>
                  </a:lnTo>
                  <a:cubicBezTo>
                    <a:pt x="272361" y="22486"/>
                    <a:pt x="277395" y="17452"/>
                    <a:pt x="277395" y="11243"/>
                  </a:cubicBezTo>
                  <a:cubicBezTo>
                    <a:pt x="277395" y="11243"/>
                    <a:pt x="277395" y="11243"/>
                    <a:pt x="277395" y="11243"/>
                  </a:cubicBezTo>
                  <a:cubicBezTo>
                    <a:pt x="277395" y="5035"/>
                    <a:pt x="272361" y="0"/>
                    <a:pt x="266152" y="0"/>
                  </a:cubicBezTo>
                  <a:cubicBezTo>
                    <a:pt x="266152" y="0"/>
                    <a:pt x="266152" y="0"/>
                    <a:pt x="266152" y="0"/>
                  </a:cubicBezTo>
                  <a:lnTo>
                    <a:pt x="266152" y="0"/>
                  </a:lnTo>
                  <a:lnTo>
                    <a:pt x="11243" y="0"/>
                  </a:lnTo>
                  <a:cubicBezTo>
                    <a:pt x="5035" y="0"/>
                    <a:pt x="0" y="5035"/>
                    <a:pt x="0" y="11243"/>
                  </a:cubicBezTo>
                  <a:cubicBezTo>
                    <a:pt x="0" y="11243"/>
                    <a:pt x="0" y="11243"/>
                    <a:pt x="0" y="11243"/>
                  </a:cubicBezTo>
                  <a:cubicBezTo>
                    <a:pt x="0" y="17452"/>
                    <a:pt x="5035" y="22477"/>
                    <a:pt x="11243" y="22477"/>
                  </a:cubicBezTo>
                  <a:cubicBezTo>
                    <a:pt x="11243" y="22477"/>
                    <a:pt x="11243" y="22477"/>
                    <a:pt x="11243" y="22477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 noChangeArrowheads="1"/>
            </p:cNvSpPr>
            <p:nvPr/>
          </p:nvSpPr>
          <p:spPr bwMode="auto">
            <a:xfrm>
              <a:off x="5670550" y="4205605"/>
              <a:ext cx="3525520" cy="288290"/>
            </a:xfrm>
            <a:custGeom>
              <a:avLst/>
              <a:gdLst/>
              <a:ahLst/>
              <a:cxnLst/>
              <a:rect l="0" t="0" r="r" b="b"/>
              <a:pathLst>
                <a:path w="277620" h="22702">
                  <a:moveTo>
                    <a:pt x="11355" y="22590"/>
                  </a:moveTo>
                  <a:lnTo>
                    <a:pt x="266264" y="22590"/>
                  </a:lnTo>
                  <a:cubicBezTo>
                    <a:pt x="272473" y="22599"/>
                    <a:pt x="277507" y="17565"/>
                    <a:pt x="277507" y="11356"/>
                  </a:cubicBezTo>
                  <a:cubicBezTo>
                    <a:pt x="277507" y="11356"/>
                    <a:pt x="277507" y="11356"/>
                    <a:pt x="277507" y="11356"/>
                  </a:cubicBezTo>
                  <a:cubicBezTo>
                    <a:pt x="277507" y="5148"/>
                    <a:pt x="272473" y="113"/>
                    <a:pt x="266264" y="113"/>
                  </a:cubicBezTo>
                  <a:cubicBezTo>
                    <a:pt x="266264" y="113"/>
                    <a:pt x="266264" y="113"/>
                    <a:pt x="266264" y="113"/>
                  </a:cubicBezTo>
                  <a:lnTo>
                    <a:pt x="266264" y="113"/>
                  </a:lnTo>
                  <a:lnTo>
                    <a:pt x="11355" y="113"/>
                  </a:lnTo>
                  <a:cubicBezTo>
                    <a:pt x="5147" y="113"/>
                    <a:pt x="112" y="5148"/>
                    <a:pt x="112" y="11356"/>
                  </a:cubicBezTo>
                  <a:cubicBezTo>
                    <a:pt x="112" y="11356"/>
                    <a:pt x="112" y="11356"/>
                    <a:pt x="112" y="11356"/>
                  </a:cubicBezTo>
                  <a:cubicBezTo>
                    <a:pt x="112" y="17565"/>
                    <a:pt x="5147" y="22590"/>
                    <a:pt x="11355" y="22590"/>
                  </a:cubicBezTo>
                  <a:cubicBezTo>
                    <a:pt x="11355" y="22590"/>
                    <a:pt x="11355" y="22590"/>
                    <a:pt x="11355" y="22590"/>
                  </a:cubicBezTo>
                </a:path>
              </a:pathLst>
            </a:custGeom>
            <a:solidFill>
              <a:srgbClr val="F7F9D7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2" name="Text Box 71"/>
            <p:cNvSpPr txBox="1">
              <a:spLocks noChangeArrowheads="1"/>
            </p:cNvSpPr>
            <p:nvPr/>
          </p:nvSpPr>
          <p:spPr bwMode="auto">
            <a:xfrm>
              <a:off x="6824662" y="4119245"/>
              <a:ext cx="12604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Reference Views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Freeform 122"/>
            <p:cNvSpPr>
              <a:spLocks noChangeArrowheads="1"/>
            </p:cNvSpPr>
            <p:nvPr/>
          </p:nvSpPr>
          <p:spPr bwMode="auto">
            <a:xfrm>
              <a:off x="8023225" y="3820795"/>
              <a:ext cx="890270" cy="334645"/>
            </a:xfrm>
            <a:custGeom>
              <a:avLst/>
              <a:gdLst/>
              <a:ahLst/>
              <a:cxnLst/>
              <a:rect l="0" t="0" r="r" b="b"/>
              <a:pathLst>
                <a:path w="70145" h="26384">
                  <a:moveTo>
                    <a:pt x="0" y="23454"/>
                  </a:moveTo>
                  <a:cubicBezTo>
                    <a:pt x="0" y="25069"/>
                    <a:pt x="15705" y="26384"/>
                    <a:pt x="35073" y="26384"/>
                  </a:cubicBezTo>
                  <a:cubicBezTo>
                    <a:pt x="54440" y="26384"/>
                    <a:pt x="70145" y="25069"/>
                    <a:pt x="70145" y="23454"/>
                  </a:cubicBezTo>
                  <a:cubicBezTo>
                    <a:pt x="70145" y="23454"/>
                    <a:pt x="70145" y="23454"/>
                    <a:pt x="70145" y="23454"/>
                  </a:cubicBezTo>
                  <a:lnTo>
                    <a:pt x="70145" y="0"/>
                  </a:lnTo>
                  <a:lnTo>
                    <a:pt x="0" y="0"/>
                  </a:lnTo>
                  <a:lnTo>
                    <a:pt x="0" y="23454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 noChangeArrowheads="1"/>
            </p:cNvSpPr>
            <p:nvPr/>
          </p:nvSpPr>
          <p:spPr bwMode="auto">
            <a:xfrm>
              <a:off x="8021955" y="3818890"/>
              <a:ext cx="893445" cy="337820"/>
            </a:xfrm>
            <a:custGeom>
              <a:avLst/>
              <a:gdLst/>
              <a:ahLst/>
              <a:cxnLst/>
              <a:rect l="0" t="0" r="r" b="b"/>
              <a:pathLst>
                <a:path w="70370" h="26609">
                  <a:moveTo>
                    <a:pt x="112" y="23567"/>
                  </a:moveTo>
                  <a:cubicBezTo>
                    <a:pt x="112" y="25182"/>
                    <a:pt x="15817" y="26497"/>
                    <a:pt x="35185" y="26497"/>
                  </a:cubicBezTo>
                  <a:cubicBezTo>
                    <a:pt x="54552" y="26497"/>
                    <a:pt x="70257" y="25182"/>
                    <a:pt x="70257" y="23567"/>
                  </a:cubicBezTo>
                  <a:cubicBezTo>
                    <a:pt x="70257" y="23567"/>
                    <a:pt x="70257" y="23567"/>
                    <a:pt x="70257" y="23567"/>
                  </a:cubicBezTo>
                  <a:lnTo>
                    <a:pt x="70257" y="113"/>
                  </a:lnTo>
                  <a:lnTo>
                    <a:pt x="112" y="113"/>
                  </a:lnTo>
                  <a:lnTo>
                    <a:pt x="112" y="23567"/>
                  </a:lnTo>
                  <a:close/>
                </a:path>
              </a:pathLst>
            </a:custGeom>
            <a:solidFill>
              <a:srgbClr val="F7F9D7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 noChangeArrowheads="1"/>
            </p:cNvSpPr>
            <p:nvPr/>
          </p:nvSpPr>
          <p:spPr bwMode="auto">
            <a:xfrm>
              <a:off x="8023225" y="3783330"/>
              <a:ext cx="890270" cy="74295"/>
            </a:xfrm>
            <a:custGeom>
              <a:avLst/>
              <a:gdLst/>
              <a:ahLst/>
              <a:cxnLst/>
              <a:rect l="0" t="0" r="r" b="b"/>
              <a:pathLst>
                <a:path w="70145" h="5861">
                  <a:moveTo>
                    <a:pt x="0" y="2930"/>
                  </a:moveTo>
                  <a:cubicBezTo>
                    <a:pt x="0" y="1305"/>
                    <a:pt x="15705" y="0"/>
                    <a:pt x="35073" y="0"/>
                  </a:cubicBezTo>
                  <a:cubicBezTo>
                    <a:pt x="54440" y="0"/>
                    <a:pt x="70145" y="1305"/>
                    <a:pt x="70145" y="2930"/>
                  </a:cubicBezTo>
                  <a:cubicBezTo>
                    <a:pt x="70145" y="4546"/>
                    <a:pt x="54440" y="5861"/>
                    <a:pt x="35073" y="5861"/>
                  </a:cubicBezTo>
                  <a:cubicBezTo>
                    <a:pt x="15705" y="5861"/>
                    <a:pt x="0" y="4546"/>
                    <a:pt x="0" y="2930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 noChangeArrowheads="1"/>
            </p:cNvSpPr>
            <p:nvPr/>
          </p:nvSpPr>
          <p:spPr bwMode="auto">
            <a:xfrm>
              <a:off x="8021955" y="3782060"/>
              <a:ext cx="893445" cy="76835"/>
            </a:xfrm>
            <a:custGeom>
              <a:avLst/>
              <a:gdLst/>
              <a:ahLst/>
              <a:cxnLst/>
              <a:rect l="0" t="0" r="r" b="b"/>
              <a:pathLst>
                <a:path w="70370" h="6086">
                  <a:moveTo>
                    <a:pt x="112" y="3043"/>
                  </a:moveTo>
                  <a:cubicBezTo>
                    <a:pt x="112" y="1418"/>
                    <a:pt x="15817" y="113"/>
                    <a:pt x="35185" y="113"/>
                  </a:cubicBezTo>
                  <a:cubicBezTo>
                    <a:pt x="54552" y="113"/>
                    <a:pt x="70257" y="1418"/>
                    <a:pt x="70257" y="3043"/>
                  </a:cubicBezTo>
                  <a:cubicBezTo>
                    <a:pt x="70257" y="4659"/>
                    <a:pt x="54552" y="5974"/>
                    <a:pt x="35185" y="5974"/>
                  </a:cubicBezTo>
                  <a:cubicBezTo>
                    <a:pt x="15817" y="5974"/>
                    <a:pt x="112" y="4659"/>
                    <a:pt x="112" y="3043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7" name="Text Box 76"/>
            <p:cNvSpPr txBox="1">
              <a:spLocks noChangeArrowheads="1"/>
            </p:cNvSpPr>
            <p:nvPr/>
          </p:nvSpPr>
          <p:spPr bwMode="auto">
            <a:xfrm>
              <a:off x="8101933" y="3816830"/>
              <a:ext cx="8445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Analytics Data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Freeform 127"/>
            <p:cNvSpPr>
              <a:spLocks noChangeArrowheads="1"/>
            </p:cNvSpPr>
            <p:nvPr/>
          </p:nvSpPr>
          <p:spPr bwMode="auto">
            <a:xfrm>
              <a:off x="6949440" y="3820795"/>
              <a:ext cx="890270" cy="334645"/>
            </a:xfrm>
            <a:custGeom>
              <a:avLst/>
              <a:gdLst/>
              <a:ahLst/>
              <a:cxnLst/>
              <a:rect l="0" t="0" r="r" b="b"/>
              <a:pathLst>
                <a:path w="70144" h="26384">
                  <a:moveTo>
                    <a:pt x="0" y="23454"/>
                  </a:moveTo>
                  <a:cubicBezTo>
                    <a:pt x="0" y="25069"/>
                    <a:pt x="15704" y="26384"/>
                    <a:pt x="35072" y="26384"/>
                  </a:cubicBezTo>
                  <a:cubicBezTo>
                    <a:pt x="54440" y="26384"/>
                    <a:pt x="70144" y="25069"/>
                    <a:pt x="70144" y="23454"/>
                  </a:cubicBezTo>
                  <a:cubicBezTo>
                    <a:pt x="70144" y="23454"/>
                    <a:pt x="70144" y="23454"/>
                    <a:pt x="70144" y="23454"/>
                  </a:cubicBezTo>
                  <a:lnTo>
                    <a:pt x="70144" y="0"/>
                  </a:lnTo>
                  <a:lnTo>
                    <a:pt x="0" y="0"/>
                  </a:lnTo>
                  <a:lnTo>
                    <a:pt x="0" y="23454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 noChangeArrowheads="1"/>
            </p:cNvSpPr>
            <p:nvPr/>
          </p:nvSpPr>
          <p:spPr bwMode="auto">
            <a:xfrm>
              <a:off x="6948170" y="3818890"/>
              <a:ext cx="893445" cy="337820"/>
            </a:xfrm>
            <a:custGeom>
              <a:avLst/>
              <a:gdLst/>
              <a:ahLst/>
              <a:cxnLst/>
              <a:rect l="0" t="0" r="r" b="b"/>
              <a:pathLst>
                <a:path w="70369" h="26609">
                  <a:moveTo>
                    <a:pt x="112" y="23567"/>
                  </a:moveTo>
                  <a:cubicBezTo>
                    <a:pt x="112" y="25182"/>
                    <a:pt x="15816" y="26497"/>
                    <a:pt x="35184" y="26497"/>
                  </a:cubicBezTo>
                  <a:cubicBezTo>
                    <a:pt x="54552" y="26497"/>
                    <a:pt x="70256" y="25182"/>
                    <a:pt x="70256" y="23567"/>
                  </a:cubicBezTo>
                  <a:cubicBezTo>
                    <a:pt x="70256" y="23567"/>
                    <a:pt x="70256" y="23567"/>
                    <a:pt x="70256" y="23567"/>
                  </a:cubicBezTo>
                  <a:lnTo>
                    <a:pt x="70256" y="113"/>
                  </a:lnTo>
                  <a:lnTo>
                    <a:pt x="112" y="113"/>
                  </a:lnTo>
                  <a:lnTo>
                    <a:pt x="112" y="23567"/>
                  </a:lnTo>
                  <a:close/>
                </a:path>
              </a:pathLst>
            </a:custGeom>
            <a:solidFill>
              <a:srgbClr val="F7F9D7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 noChangeArrowheads="1"/>
            </p:cNvSpPr>
            <p:nvPr/>
          </p:nvSpPr>
          <p:spPr bwMode="auto">
            <a:xfrm>
              <a:off x="6949440" y="3783330"/>
              <a:ext cx="890270" cy="74295"/>
            </a:xfrm>
            <a:custGeom>
              <a:avLst/>
              <a:gdLst/>
              <a:ahLst/>
              <a:cxnLst/>
              <a:rect l="0" t="0" r="r" b="b"/>
              <a:pathLst>
                <a:path w="70144" h="5861">
                  <a:moveTo>
                    <a:pt x="0" y="2930"/>
                  </a:moveTo>
                  <a:cubicBezTo>
                    <a:pt x="0" y="1305"/>
                    <a:pt x="15704" y="0"/>
                    <a:pt x="35072" y="0"/>
                  </a:cubicBezTo>
                  <a:cubicBezTo>
                    <a:pt x="54440" y="0"/>
                    <a:pt x="70144" y="1305"/>
                    <a:pt x="70144" y="2930"/>
                  </a:cubicBezTo>
                  <a:cubicBezTo>
                    <a:pt x="70144" y="4546"/>
                    <a:pt x="54440" y="5861"/>
                    <a:pt x="35072" y="5861"/>
                  </a:cubicBezTo>
                  <a:cubicBezTo>
                    <a:pt x="15704" y="5861"/>
                    <a:pt x="0" y="4546"/>
                    <a:pt x="0" y="2930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 noChangeArrowheads="1"/>
            </p:cNvSpPr>
            <p:nvPr/>
          </p:nvSpPr>
          <p:spPr bwMode="auto">
            <a:xfrm>
              <a:off x="6948170" y="3782060"/>
              <a:ext cx="893445" cy="76835"/>
            </a:xfrm>
            <a:custGeom>
              <a:avLst/>
              <a:gdLst/>
              <a:ahLst/>
              <a:cxnLst/>
              <a:rect l="0" t="0" r="r" b="b"/>
              <a:pathLst>
                <a:path w="70369" h="6086">
                  <a:moveTo>
                    <a:pt x="112" y="3043"/>
                  </a:moveTo>
                  <a:cubicBezTo>
                    <a:pt x="112" y="1418"/>
                    <a:pt x="15816" y="113"/>
                    <a:pt x="35184" y="113"/>
                  </a:cubicBezTo>
                  <a:cubicBezTo>
                    <a:pt x="54552" y="113"/>
                    <a:pt x="70256" y="1418"/>
                    <a:pt x="70256" y="3043"/>
                  </a:cubicBezTo>
                  <a:cubicBezTo>
                    <a:pt x="70256" y="4659"/>
                    <a:pt x="54552" y="5974"/>
                    <a:pt x="35184" y="5974"/>
                  </a:cubicBezTo>
                  <a:cubicBezTo>
                    <a:pt x="15816" y="5974"/>
                    <a:pt x="112" y="4659"/>
                    <a:pt x="112" y="3043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2" name="Text Box 81"/>
            <p:cNvSpPr txBox="1">
              <a:spLocks noChangeArrowheads="1"/>
            </p:cNvSpPr>
            <p:nvPr/>
          </p:nvSpPr>
          <p:spPr bwMode="auto">
            <a:xfrm>
              <a:off x="7036118" y="3753157"/>
              <a:ext cx="7159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Federated Data Sources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249273" y="2118715"/>
            <a:ext cx="4575019" cy="900525"/>
            <a:chOff x="5058090" y="2406126"/>
            <a:chExt cx="4575019" cy="900525"/>
          </a:xfrm>
        </p:grpSpPr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5058090" y="2692427"/>
              <a:ext cx="3795613" cy="614224"/>
            </a:xfrm>
            <a:custGeom>
              <a:avLst/>
              <a:gdLst/>
              <a:ahLst/>
              <a:cxnLst/>
              <a:rect l="0" t="0" r="r" b="b"/>
              <a:pathLst>
                <a:path w="301450" h="48420">
                  <a:moveTo>
                    <a:pt x="6115" y="48420"/>
                  </a:moveTo>
                  <a:lnTo>
                    <a:pt x="295335" y="48420"/>
                  </a:lnTo>
                  <a:cubicBezTo>
                    <a:pt x="298707" y="48420"/>
                    <a:pt x="301450" y="45687"/>
                    <a:pt x="301450" y="42315"/>
                  </a:cubicBezTo>
                  <a:cubicBezTo>
                    <a:pt x="301450" y="42315"/>
                    <a:pt x="301450" y="42315"/>
                    <a:pt x="301450" y="42315"/>
                  </a:cubicBezTo>
                  <a:lnTo>
                    <a:pt x="301450" y="42315"/>
                  </a:lnTo>
                  <a:lnTo>
                    <a:pt x="301450" y="6791"/>
                  </a:lnTo>
                  <a:cubicBezTo>
                    <a:pt x="301450" y="3044"/>
                    <a:pt x="298407" y="0"/>
                    <a:pt x="294659" y="0"/>
                  </a:cubicBezTo>
                  <a:cubicBezTo>
                    <a:pt x="294659" y="0"/>
                    <a:pt x="294659" y="0"/>
                    <a:pt x="294659" y="0"/>
                  </a:cubicBezTo>
                  <a:lnTo>
                    <a:pt x="5429" y="0"/>
                  </a:lnTo>
                  <a:cubicBezTo>
                    <a:pt x="2433" y="0"/>
                    <a:pt x="0" y="2433"/>
                    <a:pt x="0" y="5429"/>
                  </a:cubicBezTo>
                  <a:cubicBezTo>
                    <a:pt x="0" y="5429"/>
                    <a:pt x="0" y="5429"/>
                    <a:pt x="0" y="5429"/>
                  </a:cubicBezTo>
                  <a:lnTo>
                    <a:pt x="0" y="5429"/>
                  </a:lnTo>
                  <a:lnTo>
                    <a:pt x="0" y="42315"/>
                  </a:lnTo>
                  <a:cubicBezTo>
                    <a:pt x="0" y="45687"/>
                    <a:pt x="2733" y="48420"/>
                    <a:pt x="6115" y="48420"/>
                  </a:cubicBezTo>
                  <a:cubicBezTo>
                    <a:pt x="6115" y="48420"/>
                    <a:pt x="6115" y="48420"/>
                    <a:pt x="6115" y="48420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5" name="Text Box 7"/>
            <p:cNvSpPr txBox="1">
              <a:spLocks noChangeArrowheads="1"/>
            </p:cNvSpPr>
            <p:nvPr/>
          </p:nvSpPr>
          <p:spPr bwMode="auto">
            <a:xfrm>
              <a:off x="7031341" y="2406126"/>
              <a:ext cx="260176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Data Delivery Area (Sandboxes)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6" name="Freeform 135"/>
            <p:cNvSpPr>
              <a:spLocks noChangeArrowheads="1"/>
            </p:cNvSpPr>
            <p:nvPr/>
          </p:nvSpPr>
          <p:spPr bwMode="auto">
            <a:xfrm>
              <a:off x="5971964" y="2707267"/>
              <a:ext cx="1843405" cy="431165"/>
            </a:xfrm>
            <a:custGeom>
              <a:avLst/>
              <a:gdLst/>
              <a:ahLst/>
              <a:cxnLst/>
              <a:rect l="0" t="0" r="r" b="b"/>
              <a:pathLst>
                <a:path w="145164" h="33964">
                  <a:moveTo>
                    <a:pt x="131855" y="33964"/>
                  </a:moveTo>
                  <a:cubicBezTo>
                    <a:pt x="139200" y="33964"/>
                    <a:pt x="145164" y="28009"/>
                    <a:pt x="145164" y="20655"/>
                  </a:cubicBezTo>
                  <a:lnTo>
                    <a:pt x="145164" y="20655"/>
                  </a:lnTo>
                  <a:lnTo>
                    <a:pt x="145164" y="13309"/>
                  </a:lnTo>
                  <a:cubicBezTo>
                    <a:pt x="145164" y="5955"/>
                    <a:pt x="139200" y="0"/>
                    <a:pt x="131855" y="0"/>
                  </a:cubicBezTo>
                  <a:lnTo>
                    <a:pt x="13309" y="0"/>
                  </a:lnTo>
                  <a:cubicBezTo>
                    <a:pt x="5955" y="0"/>
                    <a:pt x="0" y="5955"/>
                    <a:pt x="0" y="13309"/>
                  </a:cubicBezTo>
                  <a:lnTo>
                    <a:pt x="0" y="20655"/>
                  </a:lnTo>
                  <a:cubicBezTo>
                    <a:pt x="0" y="28009"/>
                    <a:pt x="5955" y="33964"/>
                    <a:pt x="13309" y="33964"/>
                  </a:cubicBezTo>
                  <a:lnTo>
                    <a:pt x="13309" y="33964"/>
                  </a:lnTo>
                  <a:lnTo>
                    <a:pt x="131855" y="3396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 noChangeArrowheads="1"/>
            </p:cNvSpPr>
            <p:nvPr/>
          </p:nvSpPr>
          <p:spPr bwMode="auto">
            <a:xfrm>
              <a:off x="5966386" y="2710014"/>
              <a:ext cx="1845945" cy="433705"/>
            </a:xfrm>
            <a:custGeom>
              <a:avLst/>
              <a:gdLst/>
              <a:ahLst/>
              <a:cxnLst/>
              <a:rect l="0" t="0" r="r" b="b"/>
              <a:pathLst>
                <a:path w="145389" h="34189">
                  <a:moveTo>
                    <a:pt x="131967" y="34077"/>
                  </a:moveTo>
                  <a:cubicBezTo>
                    <a:pt x="139312" y="34077"/>
                    <a:pt x="145276" y="28122"/>
                    <a:pt x="145276" y="20768"/>
                  </a:cubicBezTo>
                  <a:lnTo>
                    <a:pt x="145276" y="20768"/>
                  </a:lnTo>
                  <a:lnTo>
                    <a:pt x="145276" y="13422"/>
                  </a:lnTo>
                  <a:cubicBezTo>
                    <a:pt x="145276" y="6068"/>
                    <a:pt x="139312" y="113"/>
                    <a:pt x="131967" y="113"/>
                  </a:cubicBezTo>
                  <a:lnTo>
                    <a:pt x="13421" y="113"/>
                  </a:lnTo>
                  <a:cubicBezTo>
                    <a:pt x="6067" y="113"/>
                    <a:pt x="112" y="6068"/>
                    <a:pt x="112" y="13422"/>
                  </a:cubicBezTo>
                  <a:lnTo>
                    <a:pt x="112" y="20768"/>
                  </a:lnTo>
                  <a:cubicBezTo>
                    <a:pt x="112" y="28122"/>
                    <a:pt x="6067" y="34077"/>
                    <a:pt x="13421" y="34077"/>
                  </a:cubicBezTo>
                  <a:lnTo>
                    <a:pt x="13421" y="34077"/>
                  </a:lnTo>
                  <a:lnTo>
                    <a:pt x="131967" y="34077"/>
                  </a:lnTo>
                  <a:close/>
                </a:path>
              </a:pathLst>
            </a:custGeom>
            <a:solidFill>
              <a:srgbClr val="EEC0BC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8" name="Freeform 137"/>
            <p:cNvSpPr>
              <a:spLocks noChangeArrowheads="1"/>
            </p:cNvSpPr>
            <p:nvPr/>
          </p:nvSpPr>
          <p:spPr bwMode="auto">
            <a:xfrm>
              <a:off x="5855759" y="2787912"/>
              <a:ext cx="1843405" cy="431165"/>
            </a:xfrm>
            <a:custGeom>
              <a:avLst/>
              <a:gdLst/>
              <a:ahLst/>
              <a:cxnLst/>
              <a:rect l="0" t="0" r="r" b="b"/>
              <a:pathLst>
                <a:path w="145164" h="33964">
                  <a:moveTo>
                    <a:pt x="131855" y="33964"/>
                  </a:moveTo>
                  <a:cubicBezTo>
                    <a:pt x="139209" y="33964"/>
                    <a:pt x="145164" y="28009"/>
                    <a:pt x="145164" y="20654"/>
                  </a:cubicBezTo>
                  <a:lnTo>
                    <a:pt x="145164" y="20654"/>
                  </a:lnTo>
                  <a:lnTo>
                    <a:pt x="145164" y="13309"/>
                  </a:lnTo>
                  <a:cubicBezTo>
                    <a:pt x="145164" y="5955"/>
                    <a:pt x="139209" y="0"/>
                    <a:pt x="131855" y="0"/>
                  </a:cubicBezTo>
                  <a:lnTo>
                    <a:pt x="131855" y="0"/>
                  </a:lnTo>
                  <a:lnTo>
                    <a:pt x="13319" y="0"/>
                  </a:lnTo>
                  <a:cubicBezTo>
                    <a:pt x="5964" y="0"/>
                    <a:pt x="0" y="5955"/>
                    <a:pt x="0" y="13309"/>
                  </a:cubicBezTo>
                  <a:lnTo>
                    <a:pt x="0" y="13309"/>
                  </a:lnTo>
                  <a:lnTo>
                    <a:pt x="0" y="20654"/>
                  </a:lnTo>
                  <a:cubicBezTo>
                    <a:pt x="0" y="28009"/>
                    <a:pt x="5964" y="33964"/>
                    <a:pt x="13319" y="33964"/>
                  </a:cubicBezTo>
                  <a:lnTo>
                    <a:pt x="13319" y="33964"/>
                  </a:lnTo>
                  <a:lnTo>
                    <a:pt x="131855" y="33964"/>
                  </a:lnTo>
                  <a:close/>
                </a:path>
              </a:pathLst>
            </a:custGeom>
            <a:solidFill>
              <a:srgbClr val="D2C9DE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 noChangeArrowheads="1"/>
            </p:cNvSpPr>
            <p:nvPr/>
          </p:nvSpPr>
          <p:spPr bwMode="auto">
            <a:xfrm>
              <a:off x="5854489" y="2786007"/>
              <a:ext cx="1845945" cy="433705"/>
            </a:xfrm>
            <a:custGeom>
              <a:avLst/>
              <a:gdLst/>
              <a:ahLst/>
              <a:cxnLst/>
              <a:rect l="0" t="0" r="r" b="b"/>
              <a:pathLst>
                <a:path w="145389" h="34189">
                  <a:moveTo>
                    <a:pt x="131967" y="34077"/>
                  </a:moveTo>
                  <a:cubicBezTo>
                    <a:pt x="139321" y="34077"/>
                    <a:pt x="145276" y="28122"/>
                    <a:pt x="145276" y="20767"/>
                  </a:cubicBezTo>
                  <a:lnTo>
                    <a:pt x="145276" y="20767"/>
                  </a:lnTo>
                  <a:lnTo>
                    <a:pt x="145276" y="13422"/>
                  </a:lnTo>
                  <a:cubicBezTo>
                    <a:pt x="145276" y="6068"/>
                    <a:pt x="139321" y="113"/>
                    <a:pt x="131967" y="113"/>
                  </a:cubicBezTo>
                  <a:lnTo>
                    <a:pt x="131967" y="113"/>
                  </a:lnTo>
                  <a:lnTo>
                    <a:pt x="13431" y="113"/>
                  </a:lnTo>
                  <a:cubicBezTo>
                    <a:pt x="6076" y="113"/>
                    <a:pt x="112" y="6068"/>
                    <a:pt x="112" y="13422"/>
                  </a:cubicBezTo>
                  <a:lnTo>
                    <a:pt x="112" y="13422"/>
                  </a:lnTo>
                  <a:lnTo>
                    <a:pt x="112" y="20767"/>
                  </a:lnTo>
                  <a:cubicBezTo>
                    <a:pt x="112" y="28122"/>
                    <a:pt x="6076" y="34077"/>
                    <a:pt x="13431" y="34077"/>
                  </a:cubicBezTo>
                  <a:lnTo>
                    <a:pt x="13431" y="34077"/>
                  </a:lnTo>
                  <a:lnTo>
                    <a:pt x="131967" y="34077"/>
                  </a:lnTo>
                  <a:close/>
                </a:path>
              </a:pathLst>
            </a:custGeom>
            <a:solidFill>
              <a:srgbClr val="EEC0BC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5701454" y="2869827"/>
              <a:ext cx="1943735" cy="397510"/>
            </a:xfrm>
            <a:custGeom>
              <a:avLst/>
              <a:gdLst/>
              <a:ahLst/>
              <a:cxnLst/>
              <a:rect l="0" t="0" r="r" b="b"/>
              <a:pathLst>
                <a:path w="153064" h="31316">
                  <a:moveTo>
                    <a:pt x="139754" y="31316"/>
                  </a:moveTo>
                  <a:cubicBezTo>
                    <a:pt x="147109" y="31316"/>
                    <a:pt x="153064" y="25361"/>
                    <a:pt x="153064" y="18006"/>
                  </a:cubicBezTo>
                  <a:lnTo>
                    <a:pt x="153064" y="18006"/>
                  </a:lnTo>
                  <a:lnTo>
                    <a:pt x="153064" y="13319"/>
                  </a:lnTo>
                  <a:cubicBezTo>
                    <a:pt x="153064" y="5965"/>
                    <a:pt x="147109" y="0"/>
                    <a:pt x="139754" y="0"/>
                  </a:cubicBezTo>
                  <a:lnTo>
                    <a:pt x="139754" y="0"/>
                  </a:lnTo>
                  <a:lnTo>
                    <a:pt x="13309" y="0"/>
                  </a:lnTo>
                  <a:cubicBezTo>
                    <a:pt x="5964" y="0"/>
                    <a:pt x="0" y="5965"/>
                    <a:pt x="0" y="13319"/>
                  </a:cubicBezTo>
                  <a:lnTo>
                    <a:pt x="0" y="18006"/>
                  </a:lnTo>
                  <a:cubicBezTo>
                    <a:pt x="0" y="25361"/>
                    <a:pt x="5964" y="31316"/>
                    <a:pt x="13309" y="31316"/>
                  </a:cubicBezTo>
                  <a:lnTo>
                    <a:pt x="13309" y="31316"/>
                  </a:lnTo>
                  <a:lnTo>
                    <a:pt x="139754" y="31316"/>
                  </a:lnTo>
                  <a:close/>
                </a:path>
              </a:pathLst>
            </a:custGeom>
            <a:solidFill>
              <a:srgbClr val="EEC0B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 noChangeArrowheads="1"/>
            </p:cNvSpPr>
            <p:nvPr/>
          </p:nvSpPr>
          <p:spPr bwMode="auto">
            <a:xfrm>
              <a:off x="5700184" y="2868557"/>
              <a:ext cx="1946275" cy="400050"/>
            </a:xfrm>
            <a:custGeom>
              <a:avLst/>
              <a:gdLst/>
              <a:ahLst/>
              <a:cxnLst/>
              <a:rect l="0" t="0" r="r" b="b"/>
              <a:pathLst>
                <a:path w="153289" h="31541">
                  <a:moveTo>
                    <a:pt x="139866" y="31429"/>
                  </a:moveTo>
                  <a:cubicBezTo>
                    <a:pt x="147221" y="31429"/>
                    <a:pt x="153176" y="25474"/>
                    <a:pt x="153176" y="18119"/>
                  </a:cubicBezTo>
                  <a:lnTo>
                    <a:pt x="153176" y="18119"/>
                  </a:lnTo>
                  <a:lnTo>
                    <a:pt x="153176" y="13432"/>
                  </a:lnTo>
                  <a:cubicBezTo>
                    <a:pt x="153176" y="6078"/>
                    <a:pt x="147221" y="113"/>
                    <a:pt x="139866" y="113"/>
                  </a:cubicBezTo>
                  <a:lnTo>
                    <a:pt x="139866" y="113"/>
                  </a:lnTo>
                  <a:lnTo>
                    <a:pt x="13421" y="113"/>
                  </a:lnTo>
                  <a:cubicBezTo>
                    <a:pt x="6076" y="113"/>
                    <a:pt x="112" y="6078"/>
                    <a:pt x="112" y="13432"/>
                  </a:cubicBezTo>
                  <a:lnTo>
                    <a:pt x="112" y="18119"/>
                  </a:lnTo>
                  <a:cubicBezTo>
                    <a:pt x="112" y="25474"/>
                    <a:pt x="6076" y="31429"/>
                    <a:pt x="13421" y="31429"/>
                  </a:cubicBezTo>
                  <a:lnTo>
                    <a:pt x="13421" y="31429"/>
                  </a:lnTo>
                  <a:lnTo>
                    <a:pt x="139866" y="31429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2" name="Text Box 14"/>
            <p:cNvSpPr txBox="1">
              <a:spLocks noChangeArrowheads="1"/>
            </p:cNvSpPr>
            <p:nvPr/>
          </p:nvSpPr>
          <p:spPr bwMode="auto">
            <a:xfrm>
              <a:off x="6297719" y="2776164"/>
              <a:ext cx="90487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User/App Space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 noChangeArrowheads="1"/>
            </p:cNvSpPr>
            <p:nvPr/>
          </p:nvSpPr>
          <p:spPr bwMode="auto">
            <a:xfrm>
              <a:off x="5790989" y="3051437"/>
              <a:ext cx="487680" cy="186055"/>
            </a:xfrm>
            <a:custGeom>
              <a:avLst/>
              <a:gdLst/>
              <a:ahLst/>
              <a:cxnLst/>
              <a:rect l="0" t="0" r="r" b="b"/>
              <a:pathLst>
                <a:path w="38445" h="14690">
                  <a:moveTo>
                    <a:pt x="0" y="13065"/>
                  </a:moveTo>
                  <a:cubicBezTo>
                    <a:pt x="0" y="13967"/>
                    <a:pt x="8604" y="14690"/>
                    <a:pt x="19218" y="14690"/>
                  </a:cubicBezTo>
                  <a:cubicBezTo>
                    <a:pt x="29841" y="14690"/>
                    <a:pt x="38445" y="13967"/>
                    <a:pt x="38445" y="13065"/>
                  </a:cubicBezTo>
                  <a:cubicBezTo>
                    <a:pt x="38445" y="13065"/>
                    <a:pt x="38445" y="13065"/>
                    <a:pt x="38445" y="13065"/>
                  </a:cubicBezTo>
                  <a:lnTo>
                    <a:pt x="38445" y="0"/>
                  </a:lnTo>
                  <a:lnTo>
                    <a:pt x="0" y="0"/>
                  </a:lnTo>
                  <a:lnTo>
                    <a:pt x="0" y="13065"/>
                  </a:lnTo>
                  <a:close/>
                </a:path>
              </a:pathLst>
            </a:custGeom>
            <a:solidFill>
              <a:srgbClr val="F7F9D7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4" name="Freeform 143"/>
            <p:cNvSpPr>
              <a:spLocks noChangeArrowheads="1"/>
            </p:cNvSpPr>
            <p:nvPr/>
          </p:nvSpPr>
          <p:spPr bwMode="auto">
            <a:xfrm>
              <a:off x="5789719" y="3050167"/>
              <a:ext cx="490855" cy="189230"/>
            </a:xfrm>
            <a:custGeom>
              <a:avLst/>
              <a:gdLst/>
              <a:ahLst/>
              <a:cxnLst/>
              <a:rect l="0" t="0" r="r" b="b"/>
              <a:pathLst>
                <a:path w="38670" h="14915">
                  <a:moveTo>
                    <a:pt x="112" y="13178"/>
                  </a:moveTo>
                  <a:cubicBezTo>
                    <a:pt x="112" y="14080"/>
                    <a:pt x="8716" y="14803"/>
                    <a:pt x="19330" y="14803"/>
                  </a:cubicBezTo>
                  <a:cubicBezTo>
                    <a:pt x="29953" y="14803"/>
                    <a:pt x="38557" y="14080"/>
                    <a:pt x="38557" y="13178"/>
                  </a:cubicBezTo>
                  <a:cubicBezTo>
                    <a:pt x="38557" y="13178"/>
                    <a:pt x="38557" y="13178"/>
                    <a:pt x="38557" y="13178"/>
                  </a:cubicBezTo>
                  <a:lnTo>
                    <a:pt x="38557" y="113"/>
                  </a:lnTo>
                  <a:lnTo>
                    <a:pt x="112" y="113"/>
                  </a:lnTo>
                  <a:lnTo>
                    <a:pt x="112" y="13178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 noChangeArrowheads="1"/>
            </p:cNvSpPr>
            <p:nvPr/>
          </p:nvSpPr>
          <p:spPr bwMode="auto">
            <a:xfrm>
              <a:off x="5790989" y="3031117"/>
              <a:ext cx="487680" cy="41275"/>
            </a:xfrm>
            <a:custGeom>
              <a:avLst/>
              <a:gdLst/>
              <a:ahLst/>
              <a:cxnLst/>
              <a:rect l="0" t="0" r="r" b="b"/>
              <a:pathLst>
                <a:path w="38445" h="3268">
                  <a:moveTo>
                    <a:pt x="0" y="1634"/>
                  </a:moveTo>
                  <a:cubicBezTo>
                    <a:pt x="0" y="732"/>
                    <a:pt x="8604" y="0"/>
                    <a:pt x="19218" y="0"/>
                  </a:cubicBezTo>
                  <a:cubicBezTo>
                    <a:pt x="29841" y="0"/>
                    <a:pt x="38445" y="732"/>
                    <a:pt x="38445" y="1634"/>
                  </a:cubicBezTo>
                  <a:cubicBezTo>
                    <a:pt x="38445" y="2536"/>
                    <a:pt x="29841" y="3268"/>
                    <a:pt x="19218" y="3268"/>
                  </a:cubicBezTo>
                  <a:cubicBezTo>
                    <a:pt x="8604" y="3268"/>
                    <a:pt x="0" y="2536"/>
                    <a:pt x="0" y="1634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 noChangeArrowheads="1"/>
            </p:cNvSpPr>
            <p:nvPr/>
          </p:nvSpPr>
          <p:spPr bwMode="auto">
            <a:xfrm>
              <a:off x="5789719" y="3029212"/>
              <a:ext cx="490855" cy="43815"/>
            </a:xfrm>
            <a:custGeom>
              <a:avLst/>
              <a:gdLst/>
              <a:ahLst/>
              <a:cxnLst/>
              <a:rect l="0" t="0" r="r" b="b"/>
              <a:pathLst>
                <a:path w="38670" h="3493">
                  <a:moveTo>
                    <a:pt x="112" y="1747"/>
                  </a:moveTo>
                  <a:cubicBezTo>
                    <a:pt x="112" y="845"/>
                    <a:pt x="8716" y="113"/>
                    <a:pt x="19330" y="113"/>
                  </a:cubicBezTo>
                  <a:cubicBezTo>
                    <a:pt x="29953" y="113"/>
                    <a:pt x="38557" y="845"/>
                    <a:pt x="38557" y="1747"/>
                  </a:cubicBezTo>
                  <a:cubicBezTo>
                    <a:pt x="38557" y="2649"/>
                    <a:pt x="29953" y="3381"/>
                    <a:pt x="19330" y="3381"/>
                  </a:cubicBezTo>
                  <a:cubicBezTo>
                    <a:pt x="8716" y="3381"/>
                    <a:pt x="112" y="2649"/>
                    <a:pt x="112" y="1747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7" name="Text Box 234"/>
            <p:cNvSpPr txBox="1">
              <a:spLocks noChangeArrowheads="1"/>
            </p:cNvSpPr>
            <p:nvPr/>
          </p:nvSpPr>
          <p:spPr bwMode="auto">
            <a:xfrm>
              <a:off x="5937320" y="2982473"/>
              <a:ext cx="3905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Files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ChangeArrowheads="1"/>
            </p:cNvSpPr>
            <p:nvPr/>
          </p:nvSpPr>
          <p:spPr bwMode="auto">
            <a:xfrm>
              <a:off x="6327564" y="3027943"/>
              <a:ext cx="487680" cy="213360"/>
            </a:xfrm>
            <a:custGeom>
              <a:avLst/>
              <a:gdLst/>
              <a:ahLst/>
              <a:cxnLst/>
              <a:rect l="0" t="0" r="r" b="b"/>
              <a:pathLst>
                <a:path w="38445" h="14690">
                  <a:moveTo>
                    <a:pt x="0" y="13056"/>
                  </a:moveTo>
                  <a:cubicBezTo>
                    <a:pt x="0" y="13958"/>
                    <a:pt x="8604" y="14690"/>
                    <a:pt x="19218" y="14690"/>
                  </a:cubicBezTo>
                  <a:cubicBezTo>
                    <a:pt x="29841" y="14690"/>
                    <a:pt x="38445" y="13958"/>
                    <a:pt x="38445" y="13056"/>
                  </a:cubicBezTo>
                  <a:cubicBezTo>
                    <a:pt x="38445" y="13056"/>
                    <a:pt x="38445" y="13056"/>
                    <a:pt x="38445" y="13056"/>
                  </a:cubicBezTo>
                  <a:lnTo>
                    <a:pt x="38445" y="0"/>
                  </a:lnTo>
                  <a:lnTo>
                    <a:pt x="0" y="0"/>
                  </a:lnTo>
                  <a:lnTo>
                    <a:pt x="0" y="13056"/>
                  </a:lnTo>
                  <a:close/>
                </a:path>
              </a:pathLst>
            </a:custGeom>
            <a:solidFill>
              <a:srgbClr val="EEC0B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9" name="Freeform 148"/>
            <p:cNvSpPr>
              <a:spLocks noChangeArrowheads="1"/>
            </p:cNvSpPr>
            <p:nvPr/>
          </p:nvSpPr>
          <p:spPr bwMode="auto">
            <a:xfrm>
              <a:off x="6326294" y="3053977"/>
              <a:ext cx="490855" cy="189230"/>
            </a:xfrm>
            <a:custGeom>
              <a:avLst/>
              <a:gdLst/>
              <a:ahLst/>
              <a:cxnLst/>
              <a:rect l="0" t="0" r="r" b="b"/>
              <a:pathLst>
                <a:path w="38670" h="14915">
                  <a:moveTo>
                    <a:pt x="112" y="13169"/>
                  </a:moveTo>
                  <a:cubicBezTo>
                    <a:pt x="112" y="14071"/>
                    <a:pt x="8716" y="14803"/>
                    <a:pt x="19330" y="14803"/>
                  </a:cubicBezTo>
                  <a:cubicBezTo>
                    <a:pt x="29953" y="14803"/>
                    <a:pt x="38557" y="14071"/>
                    <a:pt x="38557" y="13169"/>
                  </a:cubicBezTo>
                  <a:cubicBezTo>
                    <a:pt x="38557" y="13169"/>
                    <a:pt x="38557" y="13169"/>
                    <a:pt x="38557" y="13169"/>
                  </a:cubicBezTo>
                  <a:lnTo>
                    <a:pt x="38557" y="113"/>
                  </a:lnTo>
                  <a:lnTo>
                    <a:pt x="112" y="113"/>
                  </a:lnTo>
                  <a:lnTo>
                    <a:pt x="112" y="13169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0" name="Freeform 149"/>
            <p:cNvSpPr>
              <a:spLocks noChangeArrowheads="1"/>
            </p:cNvSpPr>
            <p:nvPr/>
          </p:nvSpPr>
          <p:spPr bwMode="auto">
            <a:xfrm>
              <a:off x="6327564" y="3034927"/>
              <a:ext cx="487680" cy="41275"/>
            </a:xfrm>
            <a:custGeom>
              <a:avLst/>
              <a:gdLst/>
              <a:ahLst/>
              <a:cxnLst/>
              <a:rect l="0" t="0" r="r" b="b"/>
              <a:pathLst>
                <a:path w="38445" h="3268">
                  <a:moveTo>
                    <a:pt x="0" y="1634"/>
                  </a:moveTo>
                  <a:cubicBezTo>
                    <a:pt x="0" y="732"/>
                    <a:pt x="8604" y="0"/>
                    <a:pt x="19218" y="0"/>
                  </a:cubicBezTo>
                  <a:cubicBezTo>
                    <a:pt x="29841" y="0"/>
                    <a:pt x="38445" y="732"/>
                    <a:pt x="38445" y="1634"/>
                  </a:cubicBezTo>
                  <a:cubicBezTo>
                    <a:pt x="38445" y="2536"/>
                    <a:pt x="29841" y="3268"/>
                    <a:pt x="19218" y="3268"/>
                  </a:cubicBezTo>
                  <a:cubicBezTo>
                    <a:pt x="8604" y="3268"/>
                    <a:pt x="0" y="2536"/>
                    <a:pt x="0" y="1634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1" name="Freeform 150"/>
            <p:cNvSpPr>
              <a:spLocks noChangeArrowheads="1"/>
            </p:cNvSpPr>
            <p:nvPr/>
          </p:nvSpPr>
          <p:spPr bwMode="auto">
            <a:xfrm>
              <a:off x="6326294" y="3033022"/>
              <a:ext cx="490855" cy="43815"/>
            </a:xfrm>
            <a:custGeom>
              <a:avLst/>
              <a:gdLst/>
              <a:ahLst/>
              <a:cxnLst/>
              <a:rect l="0" t="0" r="r" b="b"/>
              <a:pathLst>
                <a:path w="38670" h="3493">
                  <a:moveTo>
                    <a:pt x="112" y="1747"/>
                  </a:moveTo>
                  <a:cubicBezTo>
                    <a:pt x="112" y="845"/>
                    <a:pt x="8716" y="113"/>
                    <a:pt x="19330" y="113"/>
                  </a:cubicBezTo>
                  <a:cubicBezTo>
                    <a:pt x="29953" y="113"/>
                    <a:pt x="38557" y="845"/>
                    <a:pt x="38557" y="1747"/>
                  </a:cubicBezTo>
                  <a:cubicBezTo>
                    <a:pt x="38557" y="2649"/>
                    <a:pt x="29953" y="3381"/>
                    <a:pt x="19330" y="3381"/>
                  </a:cubicBezTo>
                  <a:cubicBezTo>
                    <a:pt x="8716" y="3381"/>
                    <a:pt x="112" y="2649"/>
                    <a:pt x="112" y="1747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2" name="Text Box 239"/>
            <p:cNvSpPr txBox="1">
              <a:spLocks noChangeArrowheads="1"/>
            </p:cNvSpPr>
            <p:nvPr/>
          </p:nvSpPr>
          <p:spPr bwMode="auto">
            <a:xfrm>
              <a:off x="6457559" y="2994992"/>
              <a:ext cx="4318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JDBC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ChangeArrowheads="1"/>
            </p:cNvSpPr>
            <p:nvPr/>
          </p:nvSpPr>
          <p:spPr bwMode="auto">
            <a:xfrm>
              <a:off x="6864774" y="3051437"/>
              <a:ext cx="565785" cy="186055"/>
            </a:xfrm>
            <a:custGeom>
              <a:avLst/>
              <a:gdLst/>
              <a:ahLst/>
              <a:cxnLst/>
              <a:rect l="0" t="0" r="r" b="b"/>
              <a:pathLst>
                <a:path w="44578" h="14690">
                  <a:moveTo>
                    <a:pt x="0" y="13065"/>
                  </a:moveTo>
                  <a:cubicBezTo>
                    <a:pt x="0" y="13967"/>
                    <a:pt x="9975" y="14690"/>
                    <a:pt x="22289" y="14690"/>
                  </a:cubicBezTo>
                  <a:cubicBezTo>
                    <a:pt x="34603" y="14690"/>
                    <a:pt x="44578" y="13967"/>
                    <a:pt x="44578" y="13065"/>
                  </a:cubicBezTo>
                  <a:cubicBezTo>
                    <a:pt x="44578" y="13065"/>
                    <a:pt x="44578" y="13065"/>
                    <a:pt x="44578" y="13065"/>
                  </a:cubicBezTo>
                  <a:lnTo>
                    <a:pt x="44578" y="0"/>
                  </a:lnTo>
                  <a:lnTo>
                    <a:pt x="0" y="0"/>
                  </a:lnTo>
                  <a:lnTo>
                    <a:pt x="0" y="13065"/>
                  </a:lnTo>
                  <a:close/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4" name="Freeform 153"/>
            <p:cNvSpPr>
              <a:spLocks noChangeArrowheads="1"/>
            </p:cNvSpPr>
            <p:nvPr/>
          </p:nvSpPr>
          <p:spPr bwMode="auto">
            <a:xfrm>
              <a:off x="6863504" y="3050167"/>
              <a:ext cx="568960" cy="189230"/>
            </a:xfrm>
            <a:custGeom>
              <a:avLst/>
              <a:gdLst/>
              <a:ahLst/>
              <a:cxnLst/>
              <a:rect l="0" t="0" r="r" b="b"/>
              <a:pathLst>
                <a:path w="44803" h="14915">
                  <a:moveTo>
                    <a:pt x="112" y="13178"/>
                  </a:moveTo>
                  <a:cubicBezTo>
                    <a:pt x="112" y="14080"/>
                    <a:pt x="10087" y="14803"/>
                    <a:pt x="22401" y="14803"/>
                  </a:cubicBezTo>
                  <a:cubicBezTo>
                    <a:pt x="34715" y="14803"/>
                    <a:pt x="44690" y="14080"/>
                    <a:pt x="44690" y="13178"/>
                  </a:cubicBezTo>
                  <a:cubicBezTo>
                    <a:pt x="44690" y="13178"/>
                    <a:pt x="44690" y="13178"/>
                    <a:pt x="44690" y="13178"/>
                  </a:cubicBezTo>
                  <a:lnTo>
                    <a:pt x="44690" y="113"/>
                  </a:lnTo>
                  <a:lnTo>
                    <a:pt x="112" y="113"/>
                  </a:lnTo>
                  <a:lnTo>
                    <a:pt x="112" y="13178"/>
                  </a:lnTo>
                  <a:close/>
                </a:path>
              </a:pathLst>
            </a:custGeom>
            <a:solidFill>
              <a:srgbClr val="EEC0BC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 noChangeArrowheads="1"/>
            </p:cNvSpPr>
            <p:nvPr/>
          </p:nvSpPr>
          <p:spPr bwMode="auto">
            <a:xfrm>
              <a:off x="6864774" y="3031117"/>
              <a:ext cx="565785" cy="41275"/>
            </a:xfrm>
            <a:custGeom>
              <a:avLst/>
              <a:gdLst/>
              <a:ahLst/>
              <a:cxnLst/>
              <a:rect l="0" t="0" r="r" b="b"/>
              <a:pathLst>
                <a:path w="44578" h="3268">
                  <a:moveTo>
                    <a:pt x="0" y="1634"/>
                  </a:moveTo>
                  <a:cubicBezTo>
                    <a:pt x="0" y="732"/>
                    <a:pt x="9975" y="0"/>
                    <a:pt x="22289" y="0"/>
                  </a:cubicBezTo>
                  <a:cubicBezTo>
                    <a:pt x="34603" y="0"/>
                    <a:pt x="44578" y="732"/>
                    <a:pt x="44578" y="1634"/>
                  </a:cubicBezTo>
                  <a:cubicBezTo>
                    <a:pt x="44578" y="2536"/>
                    <a:pt x="34603" y="3268"/>
                    <a:pt x="22289" y="3268"/>
                  </a:cubicBezTo>
                  <a:cubicBezTo>
                    <a:pt x="9975" y="3268"/>
                    <a:pt x="0" y="2536"/>
                    <a:pt x="0" y="1634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 noChangeArrowheads="1"/>
            </p:cNvSpPr>
            <p:nvPr/>
          </p:nvSpPr>
          <p:spPr bwMode="auto">
            <a:xfrm>
              <a:off x="6863504" y="3029212"/>
              <a:ext cx="568960" cy="43815"/>
            </a:xfrm>
            <a:custGeom>
              <a:avLst/>
              <a:gdLst/>
              <a:ahLst/>
              <a:cxnLst/>
              <a:rect l="0" t="0" r="r" b="b"/>
              <a:pathLst>
                <a:path w="44803" h="3493">
                  <a:moveTo>
                    <a:pt x="112" y="1747"/>
                  </a:moveTo>
                  <a:cubicBezTo>
                    <a:pt x="112" y="845"/>
                    <a:pt x="10087" y="113"/>
                    <a:pt x="22401" y="113"/>
                  </a:cubicBezTo>
                  <a:cubicBezTo>
                    <a:pt x="34715" y="113"/>
                    <a:pt x="44690" y="845"/>
                    <a:pt x="44690" y="1747"/>
                  </a:cubicBezTo>
                  <a:cubicBezTo>
                    <a:pt x="44690" y="2649"/>
                    <a:pt x="34715" y="3381"/>
                    <a:pt x="22401" y="3381"/>
                  </a:cubicBezTo>
                  <a:cubicBezTo>
                    <a:pt x="10087" y="3381"/>
                    <a:pt x="112" y="2649"/>
                    <a:pt x="112" y="1747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7" name="Text Box 244"/>
            <p:cNvSpPr txBox="1">
              <a:spLocks noChangeArrowheads="1"/>
            </p:cNvSpPr>
            <p:nvPr/>
          </p:nvSpPr>
          <p:spPr bwMode="auto">
            <a:xfrm>
              <a:off x="6943675" y="2982001"/>
              <a:ext cx="62865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Key/Value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453647" y="1320529"/>
            <a:ext cx="3735471" cy="764319"/>
            <a:chOff x="5710142" y="1533892"/>
            <a:chExt cx="3735471" cy="764319"/>
          </a:xfrm>
        </p:grpSpPr>
        <p:sp>
          <p:nvSpPr>
            <p:cNvPr id="159" name="Text Box 21"/>
            <p:cNvSpPr txBox="1">
              <a:spLocks noChangeArrowheads="1"/>
            </p:cNvSpPr>
            <p:nvPr/>
          </p:nvSpPr>
          <p:spPr bwMode="auto">
            <a:xfrm>
              <a:off x="8254827" y="1533892"/>
              <a:ext cx="1190786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Cognitive</a:t>
              </a: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Services</a:t>
              </a:r>
              <a:endPara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0" name="Freeform 159"/>
            <p:cNvSpPr>
              <a:spLocks noChangeArrowheads="1"/>
            </p:cNvSpPr>
            <p:nvPr/>
          </p:nvSpPr>
          <p:spPr bwMode="auto">
            <a:xfrm>
              <a:off x="6552540" y="1938094"/>
              <a:ext cx="785632" cy="335453"/>
            </a:xfrm>
            <a:custGeom>
              <a:avLst/>
              <a:gdLst/>
              <a:ahLst/>
              <a:cxnLst/>
              <a:rect l="0" t="0" r="r" b="b"/>
              <a:pathLst>
                <a:path w="63401" h="27201">
                  <a:moveTo>
                    <a:pt x="6340" y="27201"/>
                  </a:moveTo>
                  <a:lnTo>
                    <a:pt x="57061" y="27201"/>
                  </a:lnTo>
                  <a:cubicBezTo>
                    <a:pt x="60564" y="27201"/>
                    <a:pt x="63401" y="24365"/>
                    <a:pt x="63401" y="20861"/>
                  </a:cubicBezTo>
                  <a:cubicBezTo>
                    <a:pt x="63401" y="20861"/>
                    <a:pt x="63401" y="20861"/>
                    <a:pt x="63401" y="20861"/>
                  </a:cubicBezTo>
                  <a:lnTo>
                    <a:pt x="63401" y="6340"/>
                  </a:lnTo>
                  <a:cubicBezTo>
                    <a:pt x="63401" y="2837"/>
                    <a:pt x="60564" y="0"/>
                    <a:pt x="57061" y="0"/>
                  </a:cubicBezTo>
                  <a:cubicBezTo>
                    <a:pt x="57061" y="0"/>
                    <a:pt x="57061" y="0"/>
                    <a:pt x="57061" y="0"/>
                  </a:cubicBezTo>
                  <a:lnTo>
                    <a:pt x="6340" y="0"/>
                  </a:lnTo>
                  <a:cubicBezTo>
                    <a:pt x="2836" y="0"/>
                    <a:pt x="0" y="2837"/>
                    <a:pt x="0" y="6340"/>
                  </a:cubicBezTo>
                  <a:cubicBezTo>
                    <a:pt x="0" y="6340"/>
                    <a:pt x="0" y="6340"/>
                    <a:pt x="0" y="6340"/>
                  </a:cubicBezTo>
                  <a:lnTo>
                    <a:pt x="0" y="20861"/>
                  </a:lnTo>
                  <a:cubicBezTo>
                    <a:pt x="0" y="24365"/>
                    <a:pt x="2836" y="27201"/>
                    <a:pt x="6340" y="27201"/>
                  </a:cubicBezTo>
                  <a:cubicBezTo>
                    <a:pt x="6340" y="27201"/>
                    <a:pt x="6340" y="27201"/>
                    <a:pt x="6340" y="27201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 noChangeArrowheads="1"/>
            </p:cNvSpPr>
            <p:nvPr/>
          </p:nvSpPr>
          <p:spPr bwMode="auto">
            <a:xfrm>
              <a:off x="6551270" y="1936189"/>
              <a:ext cx="788111" cy="337920"/>
            </a:xfrm>
            <a:custGeom>
              <a:avLst/>
              <a:gdLst/>
              <a:ahLst/>
              <a:cxnLst/>
              <a:rect l="0" t="0" r="r" b="b"/>
              <a:pathLst>
                <a:path w="63626" h="27426">
                  <a:moveTo>
                    <a:pt x="6452" y="27314"/>
                  </a:moveTo>
                  <a:lnTo>
                    <a:pt x="57173" y="27314"/>
                  </a:lnTo>
                  <a:cubicBezTo>
                    <a:pt x="60676" y="27314"/>
                    <a:pt x="63513" y="24478"/>
                    <a:pt x="63513" y="20974"/>
                  </a:cubicBezTo>
                  <a:cubicBezTo>
                    <a:pt x="63513" y="20974"/>
                    <a:pt x="63513" y="20974"/>
                    <a:pt x="63513" y="20974"/>
                  </a:cubicBezTo>
                  <a:lnTo>
                    <a:pt x="63513" y="6453"/>
                  </a:lnTo>
                  <a:cubicBezTo>
                    <a:pt x="63513" y="2950"/>
                    <a:pt x="60676" y="113"/>
                    <a:pt x="57173" y="113"/>
                  </a:cubicBezTo>
                  <a:cubicBezTo>
                    <a:pt x="57173" y="113"/>
                    <a:pt x="57173" y="113"/>
                    <a:pt x="57173" y="113"/>
                  </a:cubicBezTo>
                  <a:lnTo>
                    <a:pt x="6452" y="113"/>
                  </a:lnTo>
                  <a:cubicBezTo>
                    <a:pt x="2948" y="113"/>
                    <a:pt x="112" y="2950"/>
                    <a:pt x="112" y="6453"/>
                  </a:cubicBezTo>
                  <a:cubicBezTo>
                    <a:pt x="112" y="6453"/>
                    <a:pt x="112" y="6453"/>
                    <a:pt x="112" y="6453"/>
                  </a:cubicBezTo>
                  <a:lnTo>
                    <a:pt x="112" y="20974"/>
                  </a:lnTo>
                  <a:cubicBezTo>
                    <a:pt x="112" y="24478"/>
                    <a:pt x="2948" y="27314"/>
                    <a:pt x="6452" y="27314"/>
                  </a:cubicBezTo>
                  <a:cubicBezTo>
                    <a:pt x="6452" y="27314"/>
                    <a:pt x="6452" y="27314"/>
                    <a:pt x="6452" y="27314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2" name="Text Box 24"/>
            <p:cNvSpPr txBox="1">
              <a:spLocks noChangeArrowheads="1"/>
            </p:cNvSpPr>
            <p:nvPr/>
          </p:nvSpPr>
          <p:spPr bwMode="auto">
            <a:xfrm>
              <a:off x="6688683" y="1877813"/>
              <a:ext cx="6001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Bulk data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Freeform 162"/>
            <p:cNvSpPr>
              <a:spLocks noChangeArrowheads="1"/>
            </p:cNvSpPr>
            <p:nvPr/>
          </p:nvSpPr>
          <p:spPr bwMode="auto">
            <a:xfrm>
              <a:off x="8368887" y="1931963"/>
              <a:ext cx="837677" cy="364435"/>
            </a:xfrm>
            <a:custGeom>
              <a:avLst/>
              <a:gdLst/>
              <a:ahLst/>
              <a:cxnLst/>
              <a:rect l="0" t="0" r="r" b="b"/>
              <a:pathLst>
                <a:path w="67627" h="29587">
                  <a:moveTo>
                    <a:pt x="6762" y="29587"/>
                  </a:moveTo>
                  <a:lnTo>
                    <a:pt x="60865" y="29587"/>
                  </a:lnTo>
                  <a:cubicBezTo>
                    <a:pt x="64603" y="29587"/>
                    <a:pt x="67627" y="26563"/>
                    <a:pt x="67627" y="22824"/>
                  </a:cubicBezTo>
                  <a:cubicBezTo>
                    <a:pt x="67627" y="22824"/>
                    <a:pt x="67627" y="22824"/>
                    <a:pt x="67627" y="22824"/>
                  </a:cubicBezTo>
                  <a:lnTo>
                    <a:pt x="67627" y="22824"/>
                  </a:lnTo>
                  <a:lnTo>
                    <a:pt x="67627" y="6763"/>
                  </a:lnTo>
                  <a:cubicBezTo>
                    <a:pt x="67627" y="3024"/>
                    <a:pt x="64603" y="0"/>
                    <a:pt x="60865" y="0"/>
                  </a:cubicBezTo>
                  <a:cubicBezTo>
                    <a:pt x="60865" y="0"/>
                    <a:pt x="60865" y="0"/>
                    <a:pt x="60865" y="0"/>
                  </a:cubicBezTo>
                  <a:lnTo>
                    <a:pt x="6762" y="0"/>
                  </a:lnTo>
                  <a:cubicBezTo>
                    <a:pt x="3024" y="0"/>
                    <a:pt x="0" y="3024"/>
                    <a:pt x="0" y="6763"/>
                  </a:cubicBezTo>
                  <a:cubicBezTo>
                    <a:pt x="0" y="6763"/>
                    <a:pt x="0" y="6763"/>
                    <a:pt x="0" y="6763"/>
                  </a:cubicBezTo>
                  <a:lnTo>
                    <a:pt x="0" y="6763"/>
                  </a:lnTo>
                  <a:lnTo>
                    <a:pt x="0" y="22824"/>
                  </a:lnTo>
                  <a:cubicBezTo>
                    <a:pt x="0" y="26563"/>
                    <a:pt x="3024" y="29587"/>
                    <a:pt x="6762" y="29587"/>
                  </a:cubicBezTo>
                  <a:cubicBezTo>
                    <a:pt x="6762" y="29587"/>
                    <a:pt x="6762" y="29587"/>
                    <a:pt x="6762" y="29587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 noChangeArrowheads="1"/>
            </p:cNvSpPr>
            <p:nvPr/>
          </p:nvSpPr>
          <p:spPr bwMode="auto">
            <a:xfrm>
              <a:off x="8366982" y="1930693"/>
              <a:ext cx="840775" cy="367518"/>
            </a:xfrm>
            <a:custGeom>
              <a:avLst/>
              <a:gdLst/>
              <a:ahLst/>
              <a:cxnLst/>
              <a:rect l="0" t="0" r="r" b="b"/>
              <a:pathLst>
                <a:path w="67852" h="29812">
                  <a:moveTo>
                    <a:pt x="6874" y="29700"/>
                  </a:moveTo>
                  <a:lnTo>
                    <a:pt x="60977" y="29700"/>
                  </a:lnTo>
                  <a:cubicBezTo>
                    <a:pt x="64715" y="29700"/>
                    <a:pt x="67739" y="26676"/>
                    <a:pt x="67739" y="22937"/>
                  </a:cubicBezTo>
                  <a:cubicBezTo>
                    <a:pt x="67739" y="22937"/>
                    <a:pt x="67739" y="22937"/>
                    <a:pt x="67739" y="22937"/>
                  </a:cubicBezTo>
                  <a:lnTo>
                    <a:pt x="67739" y="22937"/>
                  </a:lnTo>
                  <a:lnTo>
                    <a:pt x="67739" y="6876"/>
                  </a:lnTo>
                  <a:cubicBezTo>
                    <a:pt x="67739" y="3137"/>
                    <a:pt x="64715" y="113"/>
                    <a:pt x="60977" y="113"/>
                  </a:cubicBezTo>
                  <a:cubicBezTo>
                    <a:pt x="60977" y="113"/>
                    <a:pt x="60977" y="113"/>
                    <a:pt x="60977" y="113"/>
                  </a:cubicBezTo>
                  <a:lnTo>
                    <a:pt x="6874" y="113"/>
                  </a:lnTo>
                  <a:cubicBezTo>
                    <a:pt x="3136" y="113"/>
                    <a:pt x="112" y="3137"/>
                    <a:pt x="112" y="6876"/>
                  </a:cubicBezTo>
                  <a:cubicBezTo>
                    <a:pt x="112" y="6876"/>
                    <a:pt x="112" y="6876"/>
                    <a:pt x="112" y="6876"/>
                  </a:cubicBezTo>
                  <a:lnTo>
                    <a:pt x="112" y="6876"/>
                  </a:lnTo>
                  <a:lnTo>
                    <a:pt x="112" y="22937"/>
                  </a:lnTo>
                  <a:cubicBezTo>
                    <a:pt x="112" y="26676"/>
                    <a:pt x="3136" y="29700"/>
                    <a:pt x="6874" y="29700"/>
                  </a:cubicBezTo>
                  <a:cubicBezTo>
                    <a:pt x="6874" y="29700"/>
                    <a:pt x="6874" y="29700"/>
                    <a:pt x="6874" y="29700"/>
                  </a:cubicBezTo>
                </a:path>
              </a:pathLst>
            </a:custGeom>
            <a:solidFill>
              <a:srgbClr val="EEC0BC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5" name="Text Box 247"/>
            <p:cNvSpPr txBox="1">
              <a:spLocks noChangeArrowheads="1"/>
            </p:cNvSpPr>
            <p:nvPr/>
          </p:nvSpPr>
          <p:spPr bwMode="auto">
            <a:xfrm>
              <a:off x="8509222" y="1821035"/>
              <a:ext cx="7280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4763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Cognitive Contracts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Freeform 165"/>
            <p:cNvSpPr>
              <a:spLocks noChangeArrowheads="1"/>
            </p:cNvSpPr>
            <p:nvPr/>
          </p:nvSpPr>
          <p:spPr bwMode="auto">
            <a:xfrm>
              <a:off x="5711412" y="1947203"/>
              <a:ext cx="785632" cy="335453"/>
            </a:xfrm>
            <a:custGeom>
              <a:avLst/>
              <a:gdLst/>
              <a:ahLst/>
              <a:cxnLst/>
              <a:rect l="0" t="0" r="r" b="b"/>
              <a:pathLst>
                <a:path w="63401" h="27201">
                  <a:moveTo>
                    <a:pt x="6340" y="27201"/>
                  </a:moveTo>
                  <a:lnTo>
                    <a:pt x="57061" y="27201"/>
                  </a:lnTo>
                  <a:cubicBezTo>
                    <a:pt x="60564" y="27201"/>
                    <a:pt x="63401" y="24365"/>
                    <a:pt x="63401" y="20861"/>
                  </a:cubicBezTo>
                  <a:cubicBezTo>
                    <a:pt x="63401" y="20861"/>
                    <a:pt x="63401" y="20861"/>
                    <a:pt x="63401" y="20861"/>
                  </a:cubicBezTo>
                  <a:lnTo>
                    <a:pt x="63401" y="6340"/>
                  </a:lnTo>
                  <a:cubicBezTo>
                    <a:pt x="63401" y="2837"/>
                    <a:pt x="60564" y="0"/>
                    <a:pt x="57061" y="0"/>
                  </a:cubicBezTo>
                  <a:cubicBezTo>
                    <a:pt x="57061" y="0"/>
                    <a:pt x="57061" y="0"/>
                    <a:pt x="57061" y="0"/>
                  </a:cubicBezTo>
                  <a:lnTo>
                    <a:pt x="6340" y="0"/>
                  </a:lnTo>
                  <a:cubicBezTo>
                    <a:pt x="2836" y="0"/>
                    <a:pt x="0" y="2837"/>
                    <a:pt x="0" y="6340"/>
                  </a:cubicBezTo>
                  <a:cubicBezTo>
                    <a:pt x="0" y="6340"/>
                    <a:pt x="0" y="6340"/>
                    <a:pt x="0" y="6340"/>
                  </a:cubicBezTo>
                  <a:lnTo>
                    <a:pt x="0" y="20861"/>
                  </a:lnTo>
                  <a:cubicBezTo>
                    <a:pt x="0" y="24365"/>
                    <a:pt x="2836" y="27201"/>
                    <a:pt x="6340" y="27201"/>
                  </a:cubicBezTo>
                  <a:cubicBezTo>
                    <a:pt x="6340" y="27201"/>
                    <a:pt x="6340" y="27201"/>
                    <a:pt x="6340" y="27201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 noChangeArrowheads="1"/>
            </p:cNvSpPr>
            <p:nvPr/>
          </p:nvSpPr>
          <p:spPr bwMode="auto">
            <a:xfrm>
              <a:off x="5710142" y="1945298"/>
              <a:ext cx="788111" cy="337920"/>
            </a:xfrm>
            <a:custGeom>
              <a:avLst/>
              <a:gdLst/>
              <a:ahLst/>
              <a:cxnLst/>
              <a:rect l="0" t="0" r="r" b="b"/>
              <a:pathLst>
                <a:path w="63626" h="27426">
                  <a:moveTo>
                    <a:pt x="6452" y="27314"/>
                  </a:moveTo>
                  <a:lnTo>
                    <a:pt x="57173" y="27314"/>
                  </a:lnTo>
                  <a:cubicBezTo>
                    <a:pt x="60676" y="27314"/>
                    <a:pt x="63513" y="24478"/>
                    <a:pt x="63513" y="20974"/>
                  </a:cubicBezTo>
                  <a:cubicBezTo>
                    <a:pt x="63513" y="20974"/>
                    <a:pt x="63513" y="20974"/>
                    <a:pt x="63513" y="20974"/>
                  </a:cubicBezTo>
                  <a:lnTo>
                    <a:pt x="63513" y="6453"/>
                  </a:lnTo>
                  <a:cubicBezTo>
                    <a:pt x="63513" y="2950"/>
                    <a:pt x="60676" y="113"/>
                    <a:pt x="57173" y="113"/>
                  </a:cubicBezTo>
                  <a:cubicBezTo>
                    <a:pt x="57173" y="113"/>
                    <a:pt x="57173" y="113"/>
                    <a:pt x="57173" y="113"/>
                  </a:cubicBezTo>
                  <a:lnTo>
                    <a:pt x="6452" y="113"/>
                  </a:lnTo>
                  <a:cubicBezTo>
                    <a:pt x="2948" y="113"/>
                    <a:pt x="112" y="2950"/>
                    <a:pt x="112" y="6453"/>
                  </a:cubicBezTo>
                  <a:cubicBezTo>
                    <a:pt x="112" y="6453"/>
                    <a:pt x="112" y="6453"/>
                    <a:pt x="112" y="6453"/>
                  </a:cubicBezTo>
                  <a:lnTo>
                    <a:pt x="112" y="20974"/>
                  </a:lnTo>
                  <a:cubicBezTo>
                    <a:pt x="112" y="24478"/>
                    <a:pt x="2948" y="27314"/>
                    <a:pt x="6452" y="27314"/>
                  </a:cubicBezTo>
                  <a:cubicBezTo>
                    <a:pt x="6452" y="27314"/>
                    <a:pt x="6452" y="27314"/>
                    <a:pt x="6452" y="27314"/>
                  </a:cubicBezTo>
                </a:path>
              </a:pathLst>
            </a:custGeom>
            <a:solidFill>
              <a:srgbClr val="F7F9D7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8" name="Text Box 250"/>
            <p:cNvSpPr txBox="1">
              <a:spLocks noChangeArrowheads="1"/>
            </p:cNvSpPr>
            <p:nvPr/>
          </p:nvSpPr>
          <p:spPr bwMode="auto">
            <a:xfrm>
              <a:off x="5890016" y="1880288"/>
              <a:ext cx="7667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360 API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Freeform 168"/>
            <p:cNvSpPr>
              <a:spLocks noChangeArrowheads="1"/>
            </p:cNvSpPr>
            <p:nvPr/>
          </p:nvSpPr>
          <p:spPr bwMode="auto">
            <a:xfrm>
              <a:off x="7509732" y="1947203"/>
              <a:ext cx="785632" cy="335453"/>
            </a:xfrm>
            <a:custGeom>
              <a:avLst/>
              <a:gdLst/>
              <a:ahLst/>
              <a:cxnLst/>
              <a:rect l="0" t="0" r="r" b="b"/>
              <a:pathLst>
                <a:path w="63401" h="27201">
                  <a:moveTo>
                    <a:pt x="6340" y="27201"/>
                  </a:moveTo>
                  <a:lnTo>
                    <a:pt x="57061" y="27201"/>
                  </a:lnTo>
                  <a:cubicBezTo>
                    <a:pt x="60564" y="27201"/>
                    <a:pt x="63401" y="24365"/>
                    <a:pt x="63401" y="20861"/>
                  </a:cubicBezTo>
                  <a:cubicBezTo>
                    <a:pt x="63401" y="20861"/>
                    <a:pt x="63401" y="20861"/>
                    <a:pt x="63401" y="20861"/>
                  </a:cubicBezTo>
                  <a:lnTo>
                    <a:pt x="63401" y="6340"/>
                  </a:lnTo>
                  <a:cubicBezTo>
                    <a:pt x="63401" y="2837"/>
                    <a:pt x="60564" y="0"/>
                    <a:pt x="57061" y="0"/>
                  </a:cubicBezTo>
                  <a:cubicBezTo>
                    <a:pt x="57061" y="0"/>
                    <a:pt x="57061" y="0"/>
                    <a:pt x="57061" y="0"/>
                  </a:cubicBezTo>
                  <a:lnTo>
                    <a:pt x="6340" y="0"/>
                  </a:lnTo>
                  <a:cubicBezTo>
                    <a:pt x="2837" y="0"/>
                    <a:pt x="0" y="2837"/>
                    <a:pt x="0" y="6340"/>
                  </a:cubicBezTo>
                  <a:cubicBezTo>
                    <a:pt x="0" y="6340"/>
                    <a:pt x="0" y="6340"/>
                    <a:pt x="0" y="6340"/>
                  </a:cubicBezTo>
                  <a:lnTo>
                    <a:pt x="0" y="20861"/>
                  </a:lnTo>
                  <a:cubicBezTo>
                    <a:pt x="0" y="24365"/>
                    <a:pt x="2837" y="27201"/>
                    <a:pt x="6340" y="27201"/>
                  </a:cubicBezTo>
                  <a:cubicBezTo>
                    <a:pt x="6340" y="27201"/>
                    <a:pt x="6340" y="27201"/>
                    <a:pt x="6340" y="27201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 noChangeArrowheads="1"/>
            </p:cNvSpPr>
            <p:nvPr/>
          </p:nvSpPr>
          <p:spPr bwMode="auto">
            <a:xfrm>
              <a:off x="7508462" y="1945298"/>
              <a:ext cx="788111" cy="337920"/>
            </a:xfrm>
            <a:custGeom>
              <a:avLst/>
              <a:gdLst/>
              <a:ahLst/>
              <a:cxnLst/>
              <a:rect l="0" t="0" r="r" b="b"/>
              <a:pathLst>
                <a:path w="63626" h="27426">
                  <a:moveTo>
                    <a:pt x="6452" y="27314"/>
                  </a:moveTo>
                  <a:lnTo>
                    <a:pt x="57173" y="27314"/>
                  </a:lnTo>
                  <a:cubicBezTo>
                    <a:pt x="60676" y="27314"/>
                    <a:pt x="63513" y="24478"/>
                    <a:pt x="63513" y="20974"/>
                  </a:cubicBezTo>
                  <a:cubicBezTo>
                    <a:pt x="63513" y="20974"/>
                    <a:pt x="63513" y="20974"/>
                    <a:pt x="63513" y="20974"/>
                  </a:cubicBezTo>
                  <a:lnTo>
                    <a:pt x="63513" y="6453"/>
                  </a:lnTo>
                  <a:cubicBezTo>
                    <a:pt x="63513" y="2950"/>
                    <a:pt x="60676" y="113"/>
                    <a:pt x="57173" y="113"/>
                  </a:cubicBezTo>
                  <a:cubicBezTo>
                    <a:pt x="57173" y="113"/>
                    <a:pt x="57173" y="113"/>
                    <a:pt x="57173" y="113"/>
                  </a:cubicBezTo>
                  <a:lnTo>
                    <a:pt x="6452" y="113"/>
                  </a:lnTo>
                  <a:cubicBezTo>
                    <a:pt x="2949" y="113"/>
                    <a:pt x="112" y="2950"/>
                    <a:pt x="112" y="6453"/>
                  </a:cubicBezTo>
                  <a:cubicBezTo>
                    <a:pt x="112" y="6453"/>
                    <a:pt x="112" y="6453"/>
                    <a:pt x="112" y="6453"/>
                  </a:cubicBezTo>
                  <a:lnTo>
                    <a:pt x="112" y="20974"/>
                  </a:lnTo>
                  <a:cubicBezTo>
                    <a:pt x="112" y="24478"/>
                    <a:pt x="2949" y="27314"/>
                    <a:pt x="6452" y="27314"/>
                  </a:cubicBezTo>
                  <a:cubicBezTo>
                    <a:pt x="6452" y="27314"/>
                    <a:pt x="6452" y="27314"/>
                    <a:pt x="6452" y="27314"/>
                  </a:cubicBezTo>
                </a:path>
              </a:pathLst>
            </a:custGeom>
            <a:solidFill>
              <a:srgbClr val="D1E8B2"/>
            </a:solidFill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1" name="Text Box 253"/>
            <p:cNvSpPr txBox="1">
              <a:spLocks noChangeArrowheads="1"/>
            </p:cNvSpPr>
            <p:nvPr/>
          </p:nvSpPr>
          <p:spPr bwMode="auto">
            <a:xfrm>
              <a:off x="7725665" y="1883189"/>
              <a:ext cx="68154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CoRE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2438400" y="5052678"/>
            <a:ext cx="7883421" cy="806807"/>
            <a:chOff x="1344295" y="6496227"/>
            <a:chExt cx="8428355" cy="918527"/>
          </a:xfrm>
        </p:grpSpPr>
        <p:sp>
          <p:nvSpPr>
            <p:cNvPr id="173" name="Freeform 172"/>
            <p:cNvSpPr>
              <a:spLocks noChangeArrowheads="1"/>
            </p:cNvSpPr>
            <p:nvPr/>
          </p:nvSpPr>
          <p:spPr bwMode="auto">
            <a:xfrm>
              <a:off x="1344295" y="6864985"/>
              <a:ext cx="8428355" cy="549769"/>
            </a:xfrm>
            <a:custGeom>
              <a:avLst/>
              <a:gdLst/>
              <a:ahLst/>
              <a:cxnLst/>
              <a:rect l="0" t="0" r="r" b="b"/>
              <a:pathLst>
                <a:path w="663689" h="46818">
                  <a:moveTo>
                    <a:pt x="13453" y="46818"/>
                  </a:moveTo>
                  <a:lnTo>
                    <a:pt x="650238" y="46818"/>
                  </a:lnTo>
                  <a:cubicBezTo>
                    <a:pt x="657668" y="46818"/>
                    <a:pt x="663689" y="40796"/>
                    <a:pt x="663689" y="33365"/>
                  </a:cubicBezTo>
                  <a:cubicBezTo>
                    <a:pt x="663689" y="33365"/>
                    <a:pt x="663689" y="33365"/>
                    <a:pt x="663689" y="33365"/>
                  </a:cubicBezTo>
                  <a:lnTo>
                    <a:pt x="663689" y="14948"/>
                  </a:lnTo>
                  <a:cubicBezTo>
                    <a:pt x="663689" y="6693"/>
                    <a:pt x="657001" y="0"/>
                    <a:pt x="648745" y="0"/>
                  </a:cubicBezTo>
                  <a:cubicBezTo>
                    <a:pt x="648745" y="0"/>
                    <a:pt x="648745" y="0"/>
                    <a:pt x="648745" y="0"/>
                  </a:cubicBezTo>
                  <a:lnTo>
                    <a:pt x="648745" y="0"/>
                  </a:lnTo>
                  <a:lnTo>
                    <a:pt x="11958" y="0"/>
                  </a:lnTo>
                  <a:cubicBezTo>
                    <a:pt x="5354" y="0"/>
                    <a:pt x="0" y="5353"/>
                    <a:pt x="0" y="11958"/>
                  </a:cubicBezTo>
                  <a:cubicBezTo>
                    <a:pt x="0" y="11958"/>
                    <a:pt x="0" y="11958"/>
                    <a:pt x="0" y="11958"/>
                  </a:cubicBezTo>
                  <a:lnTo>
                    <a:pt x="0" y="33365"/>
                  </a:lnTo>
                  <a:cubicBezTo>
                    <a:pt x="-1" y="40795"/>
                    <a:pt x="6022" y="46818"/>
                    <a:pt x="13452" y="46818"/>
                  </a:cubicBezTo>
                  <a:cubicBezTo>
                    <a:pt x="13452" y="46818"/>
                    <a:pt x="13452" y="46818"/>
                    <a:pt x="13453" y="46818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4" name="Text Box 179"/>
            <p:cNvSpPr txBox="1">
              <a:spLocks noChangeArrowheads="1"/>
            </p:cNvSpPr>
            <p:nvPr/>
          </p:nvSpPr>
          <p:spPr bwMode="auto">
            <a:xfrm>
              <a:off x="8804627" y="6496227"/>
              <a:ext cx="914400" cy="350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Infrastructure</a:t>
              </a:r>
              <a:endPara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5" name="Freeform 174"/>
            <p:cNvSpPr>
              <a:spLocks noChangeArrowheads="1"/>
            </p:cNvSpPr>
            <p:nvPr/>
          </p:nvSpPr>
          <p:spPr bwMode="auto">
            <a:xfrm>
              <a:off x="1479550" y="7149465"/>
              <a:ext cx="8117840" cy="206375"/>
            </a:xfrm>
            <a:custGeom>
              <a:avLst/>
              <a:gdLst/>
              <a:ahLst/>
              <a:cxnLst/>
              <a:rect l="0" t="0" r="r" b="b"/>
              <a:pathLst>
                <a:path w="639231" h="16284">
                  <a:moveTo>
                    <a:pt x="8142" y="16284"/>
                  </a:moveTo>
                  <a:lnTo>
                    <a:pt x="631097" y="16284"/>
                  </a:lnTo>
                  <a:cubicBezTo>
                    <a:pt x="635586" y="16284"/>
                    <a:pt x="639231" y="12638"/>
                    <a:pt x="639231" y="8142"/>
                  </a:cubicBezTo>
                  <a:cubicBezTo>
                    <a:pt x="639231" y="8142"/>
                    <a:pt x="639231" y="8142"/>
                    <a:pt x="639231" y="8141"/>
                  </a:cubicBezTo>
                  <a:cubicBezTo>
                    <a:pt x="639231" y="3645"/>
                    <a:pt x="635586" y="0"/>
                    <a:pt x="631097" y="0"/>
                  </a:cubicBezTo>
                  <a:cubicBezTo>
                    <a:pt x="631097" y="0"/>
                    <a:pt x="631097" y="0"/>
                    <a:pt x="631097" y="0"/>
                  </a:cubicBezTo>
                  <a:lnTo>
                    <a:pt x="8142" y="0"/>
                  </a:lnTo>
                  <a:cubicBezTo>
                    <a:pt x="3645" y="0"/>
                    <a:pt x="0" y="3645"/>
                    <a:pt x="0" y="8141"/>
                  </a:cubicBezTo>
                  <a:cubicBezTo>
                    <a:pt x="0" y="8141"/>
                    <a:pt x="0" y="8141"/>
                    <a:pt x="0" y="8141"/>
                  </a:cubicBezTo>
                  <a:cubicBezTo>
                    <a:pt x="0" y="12638"/>
                    <a:pt x="3645" y="16284"/>
                    <a:pt x="8141" y="16284"/>
                  </a:cubicBezTo>
                  <a:cubicBezTo>
                    <a:pt x="8142" y="16284"/>
                    <a:pt x="8142" y="16284"/>
                    <a:pt x="8142" y="16284"/>
                  </a:cubicBezTo>
                </a:path>
              </a:pathLst>
            </a:custGeom>
            <a:solidFill>
              <a:srgbClr val="F7F9D7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6" name="Freeform 175"/>
            <p:cNvSpPr>
              <a:spLocks noChangeArrowheads="1"/>
            </p:cNvSpPr>
            <p:nvPr/>
          </p:nvSpPr>
          <p:spPr bwMode="auto">
            <a:xfrm>
              <a:off x="1478280" y="7148195"/>
              <a:ext cx="8121015" cy="209550"/>
            </a:xfrm>
            <a:custGeom>
              <a:avLst/>
              <a:gdLst/>
              <a:ahLst/>
              <a:cxnLst/>
              <a:rect l="0" t="0" r="r" b="b"/>
              <a:pathLst>
                <a:path w="639456" h="16509">
                  <a:moveTo>
                    <a:pt x="8254" y="16397"/>
                  </a:moveTo>
                  <a:lnTo>
                    <a:pt x="631209" y="16397"/>
                  </a:lnTo>
                  <a:cubicBezTo>
                    <a:pt x="635698" y="16397"/>
                    <a:pt x="639343" y="12751"/>
                    <a:pt x="639343" y="8255"/>
                  </a:cubicBezTo>
                  <a:cubicBezTo>
                    <a:pt x="639343" y="8255"/>
                    <a:pt x="639343" y="8255"/>
                    <a:pt x="639343" y="8254"/>
                  </a:cubicBezTo>
                  <a:cubicBezTo>
                    <a:pt x="639343" y="3758"/>
                    <a:pt x="635698" y="113"/>
                    <a:pt x="631209" y="113"/>
                  </a:cubicBezTo>
                  <a:cubicBezTo>
                    <a:pt x="631209" y="113"/>
                    <a:pt x="631209" y="113"/>
                    <a:pt x="631209" y="113"/>
                  </a:cubicBezTo>
                  <a:lnTo>
                    <a:pt x="8254" y="113"/>
                  </a:lnTo>
                  <a:cubicBezTo>
                    <a:pt x="3757" y="113"/>
                    <a:pt x="112" y="3758"/>
                    <a:pt x="112" y="8254"/>
                  </a:cubicBezTo>
                  <a:cubicBezTo>
                    <a:pt x="112" y="8254"/>
                    <a:pt x="112" y="8254"/>
                    <a:pt x="112" y="8254"/>
                  </a:cubicBezTo>
                  <a:cubicBezTo>
                    <a:pt x="112" y="12751"/>
                    <a:pt x="3757" y="16397"/>
                    <a:pt x="8253" y="16397"/>
                  </a:cubicBezTo>
                  <a:cubicBezTo>
                    <a:pt x="8254" y="16397"/>
                    <a:pt x="8254" y="16397"/>
                    <a:pt x="8254" y="16397"/>
                  </a:cubicBezTo>
                </a:path>
              </a:pathLst>
            </a:custGeom>
            <a:ln w="2858">
              <a:solidFill>
                <a:srgbClr val="688037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7" name="Text Box 182"/>
            <p:cNvSpPr txBox="1">
              <a:spLocks noChangeArrowheads="1"/>
            </p:cNvSpPr>
            <p:nvPr/>
          </p:nvSpPr>
          <p:spPr bwMode="auto">
            <a:xfrm>
              <a:off x="4438451" y="6961583"/>
              <a:ext cx="20399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Cloud Computing and Storage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Freeform 177"/>
            <p:cNvSpPr>
              <a:spLocks noChangeArrowheads="1"/>
            </p:cNvSpPr>
            <p:nvPr/>
          </p:nvSpPr>
          <p:spPr bwMode="auto">
            <a:xfrm>
              <a:off x="1473835" y="6917055"/>
              <a:ext cx="8117840" cy="206375"/>
            </a:xfrm>
            <a:custGeom>
              <a:avLst/>
              <a:gdLst/>
              <a:ahLst/>
              <a:cxnLst/>
              <a:rect l="0" t="0" r="r" b="b"/>
              <a:pathLst>
                <a:path w="639235" h="16285">
                  <a:moveTo>
                    <a:pt x="8142" y="16285"/>
                  </a:moveTo>
                  <a:lnTo>
                    <a:pt x="631091" y="16285"/>
                  </a:lnTo>
                  <a:cubicBezTo>
                    <a:pt x="635590" y="16285"/>
                    <a:pt x="639235" y="12640"/>
                    <a:pt x="639235" y="8143"/>
                  </a:cubicBezTo>
                  <a:cubicBezTo>
                    <a:pt x="639235" y="8143"/>
                    <a:pt x="639235" y="8143"/>
                    <a:pt x="639235" y="8143"/>
                  </a:cubicBezTo>
                  <a:cubicBezTo>
                    <a:pt x="639235" y="3645"/>
                    <a:pt x="635590" y="0"/>
                    <a:pt x="631091" y="0"/>
                  </a:cubicBezTo>
                  <a:cubicBezTo>
                    <a:pt x="631091" y="0"/>
                    <a:pt x="631091" y="0"/>
                    <a:pt x="631091" y="0"/>
                  </a:cubicBezTo>
                  <a:lnTo>
                    <a:pt x="631091" y="0"/>
                  </a:lnTo>
                  <a:lnTo>
                    <a:pt x="8142" y="0"/>
                  </a:lnTo>
                  <a:cubicBezTo>
                    <a:pt x="3645" y="0"/>
                    <a:pt x="0" y="3645"/>
                    <a:pt x="0" y="8142"/>
                  </a:cubicBezTo>
                  <a:cubicBezTo>
                    <a:pt x="0" y="8143"/>
                    <a:pt x="0" y="8143"/>
                    <a:pt x="0" y="8143"/>
                  </a:cubicBezTo>
                  <a:cubicBezTo>
                    <a:pt x="0" y="12639"/>
                    <a:pt x="3645" y="16284"/>
                    <a:pt x="8142" y="16285"/>
                  </a:cubicBezTo>
                  <a:cubicBezTo>
                    <a:pt x="8142" y="16285"/>
                    <a:pt x="8142" y="16285"/>
                    <a:pt x="8142" y="16285"/>
                  </a:cubicBezTo>
                </a:path>
              </a:pathLst>
            </a:custGeom>
            <a:solidFill>
              <a:srgbClr val="F7F9D7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9" name="Freeform 178"/>
            <p:cNvSpPr>
              <a:spLocks noChangeArrowheads="1"/>
            </p:cNvSpPr>
            <p:nvPr/>
          </p:nvSpPr>
          <p:spPr bwMode="auto">
            <a:xfrm>
              <a:off x="1472565" y="6915785"/>
              <a:ext cx="8121015" cy="209550"/>
            </a:xfrm>
            <a:custGeom>
              <a:avLst/>
              <a:gdLst/>
              <a:ahLst/>
              <a:cxnLst/>
              <a:rect l="0" t="0" r="r" b="b"/>
              <a:pathLst>
                <a:path w="639460" h="16510">
                  <a:moveTo>
                    <a:pt x="8254" y="16398"/>
                  </a:moveTo>
                  <a:lnTo>
                    <a:pt x="631203" y="16398"/>
                  </a:lnTo>
                  <a:cubicBezTo>
                    <a:pt x="635702" y="16398"/>
                    <a:pt x="639347" y="12753"/>
                    <a:pt x="639347" y="8256"/>
                  </a:cubicBezTo>
                  <a:cubicBezTo>
                    <a:pt x="639347" y="8256"/>
                    <a:pt x="639347" y="8256"/>
                    <a:pt x="639347" y="8256"/>
                  </a:cubicBezTo>
                  <a:cubicBezTo>
                    <a:pt x="639347" y="3758"/>
                    <a:pt x="635702" y="113"/>
                    <a:pt x="631203" y="113"/>
                  </a:cubicBezTo>
                  <a:cubicBezTo>
                    <a:pt x="631203" y="113"/>
                    <a:pt x="631203" y="113"/>
                    <a:pt x="631203" y="113"/>
                  </a:cubicBezTo>
                  <a:lnTo>
                    <a:pt x="631203" y="113"/>
                  </a:lnTo>
                  <a:lnTo>
                    <a:pt x="8254" y="113"/>
                  </a:lnTo>
                  <a:cubicBezTo>
                    <a:pt x="3757" y="113"/>
                    <a:pt x="112" y="3758"/>
                    <a:pt x="112" y="8255"/>
                  </a:cubicBezTo>
                  <a:cubicBezTo>
                    <a:pt x="112" y="8256"/>
                    <a:pt x="112" y="8256"/>
                    <a:pt x="112" y="8256"/>
                  </a:cubicBezTo>
                  <a:cubicBezTo>
                    <a:pt x="112" y="12752"/>
                    <a:pt x="3757" y="16397"/>
                    <a:pt x="8254" y="16398"/>
                  </a:cubicBezTo>
                  <a:cubicBezTo>
                    <a:pt x="8254" y="16398"/>
                    <a:pt x="8254" y="16398"/>
                    <a:pt x="8254" y="16398"/>
                  </a:cubicBezTo>
                </a:path>
              </a:pathLst>
            </a:custGeom>
            <a:ln w="2858">
              <a:solidFill>
                <a:srgbClr val="688037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0" name="Text Box 211"/>
            <p:cNvSpPr txBox="1">
              <a:spLocks noChangeArrowheads="1"/>
            </p:cNvSpPr>
            <p:nvPr/>
          </p:nvSpPr>
          <p:spPr bwMode="auto">
            <a:xfrm>
              <a:off x="4481102" y="6731016"/>
              <a:ext cx="19288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Encryption (at rest/in flight)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10575784" y="564156"/>
            <a:ext cx="885211" cy="5224601"/>
            <a:chOff x="9929495" y="909184"/>
            <a:chExt cx="822468" cy="5759564"/>
          </a:xfrm>
        </p:grpSpPr>
        <p:sp>
          <p:nvSpPr>
            <p:cNvPr id="182" name="Freeform 181"/>
            <p:cNvSpPr>
              <a:spLocks noChangeArrowheads="1"/>
            </p:cNvSpPr>
            <p:nvPr/>
          </p:nvSpPr>
          <p:spPr bwMode="auto">
            <a:xfrm>
              <a:off x="10318138" y="963907"/>
              <a:ext cx="271145" cy="5704841"/>
            </a:xfrm>
            <a:custGeom>
              <a:avLst/>
              <a:gdLst/>
              <a:ahLst/>
              <a:cxnLst/>
              <a:rect l="0" t="0" r="r" b="b"/>
              <a:pathLst>
                <a:path w="21388" h="449232">
                  <a:moveTo>
                    <a:pt x="21388" y="438536"/>
                  </a:moveTo>
                  <a:lnTo>
                    <a:pt x="21388" y="10699"/>
                  </a:lnTo>
                  <a:cubicBezTo>
                    <a:pt x="21388" y="4791"/>
                    <a:pt x="16597" y="0"/>
                    <a:pt x="10689" y="0"/>
                  </a:cubicBezTo>
                  <a:cubicBezTo>
                    <a:pt x="10689" y="0"/>
                    <a:pt x="10689" y="0"/>
                    <a:pt x="10689" y="0"/>
                  </a:cubicBezTo>
                  <a:cubicBezTo>
                    <a:pt x="4781" y="0"/>
                    <a:pt x="0" y="4791"/>
                    <a:pt x="0" y="10699"/>
                  </a:cubicBezTo>
                  <a:cubicBezTo>
                    <a:pt x="0" y="10699"/>
                    <a:pt x="0" y="10699"/>
                    <a:pt x="0" y="10699"/>
                  </a:cubicBezTo>
                  <a:lnTo>
                    <a:pt x="0" y="10699"/>
                  </a:lnTo>
                  <a:lnTo>
                    <a:pt x="0" y="438536"/>
                  </a:lnTo>
                  <a:cubicBezTo>
                    <a:pt x="0" y="444443"/>
                    <a:pt x="4781" y="449232"/>
                    <a:pt x="10689" y="449232"/>
                  </a:cubicBezTo>
                  <a:cubicBezTo>
                    <a:pt x="10689" y="449232"/>
                    <a:pt x="10689" y="449232"/>
                    <a:pt x="10689" y="449232"/>
                  </a:cubicBezTo>
                  <a:cubicBezTo>
                    <a:pt x="16597" y="449232"/>
                    <a:pt x="21388" y="444443"/>
                    <a:pt x="21388" y="438536"/>
                  </a:cubicBezTo>
                  <a:cubicBezTo>
                    <a:pt x="21388" y="438536"/>
                    <a:pt x="21388" y="438536"/>
                    <a:pt x="21388" y="438536"/>
                  </a:cubicBezTo>
                </a:path>
              </a:pathLst>
            </a:custGeom>
            <a:solidFill>
              <a:srgbClr val="F7F9D7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3" name="Freeform 182"/>
            <p:cNvSpPr>
              <a:spLocks noChangeArrowheads="1"/>
            </p:cNvSpPr>
            <p:nvPr/>
          </p:nvSpPr>
          <p:spPr bwMode="auto">
            <a:xfrm>
              <a:off x="10307735" y="953769"/>
              <a:ext cx="274320" cy="5708015"/>
            </a:xfrm>
            <a:custGeom>
              <a:avLst/>
              <a:gdLst/>
              <a:ahLst/>
              <a:cxnLst/>
              <a:rect l="0" t="0" r="r" b="b"/>
              <a:pathLst>
                <a:path w="21613" h="449457">
                  <a:moveTo>
                    <a:pt x="21500" y="438649"/>
                  </a:moveTo>
                  <a:lnTo>
                    <a:pt x="21500" y="10812"/>
                  </a:lnTo>
                  <a:cubicBezTo>
                    <a:pt x="21500" y="4904"/>
                    <a:pt x="16709" y="113"/>
                    <a:pt x="10801" y="113"/>
                  </a:cubicBezTo>
                  <a:cubicBezTo>
                    <a:pt x="10801" y="113"/>
                    <a:pt x="10801" y="113"/>
                    <a:pt x="10801" y="113"/>
                  </a:cubicBezTo>
                  <a:cubicBezTo>
                    <a:pt x="4893" y="113"/>
                    <a:pt x="112" y="4904"/>
                    <a:pt x="112" y="10812"/>
                  </a:cubicBezTo>
                  <a:cubicBezTo>
                    <a:pt x="112" y="10812"/>
                    <a:pt x="112" y="10812"/>
                    <a:pt x="112" y="10812"/>
                  </a:cubicBezTo>
                  <a:lnTo>
                    <a:pt x="112" y="10812"/>
                  </a:lnTo>
                  <a:lnTo>
                    <a:pt x="112" y="438649"/>
                  </a:lnTo>
                  <a:cubicBezTo>
                    <a:pt x="112" y="444556"/>
                    <a:pt x="4893" y="449345"/>
                    <a:pt x="10801" y="449345"/>
                  </a:cubicBezTo>
                  <a:cubicBezTo>
                    <a:pt x="10801" y="449345"/>
                    <a:pt x="10801" y="449345"/>
                    <a:pt x="10801" y="449345"/>
                  </a:cubicBezTo>
                  <a:cubicBezTo>
                    <a:pt x="16709" y="449345"/>
                    <a:pt x="21500" y="444556"/>
                    <a:pt x="21500" y="438649"/>
                  </a:cubicBezTo>
                  <a:cubicBezTo>
                    <a:pt x="21500" y="438649"/>
                    <a:pt x="21500" y="438649"/>
                    <a:pt x="21500" y="438649"/>
                  </a:cubicBezTo>
                </a:path>
              </a:pathLst>
            </a:custGeom>
            <a:ln w="2858" cap="flat">
              <a:solidFill>
                <a:srgbClr val="000000"/>
              </a:solidFill>
              <a:round/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4" name="Text Box 60"/>
            <p:cNvSpPr txBox="1">
              <a:spLocks noChangeArrowheads="1"/>
            </p:cNvSpPr>
            <p:nvPr/>
          </p:nvSpPr>
          <p:spPr bwMode="auto">
            <a:xfrm rot="16199985">
              <a:off x="8092220" y="3154283"/>
              <a:ext cx="4904842" cy="414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Data</a:t>
              </a: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Governance (</a:t>
              </a:r>
              <a:r>
                <a:rPr kumimoji="0" lang="en-US" altLang="en-US" sz="110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OneTeam</a:t>
              </a: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,</a:t>
              </a:r>
              <a:r>
                <a:rPr kumimoji="0" lang="en-US" altLang="en-US" sz="1100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 IBM security processes, etc.)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5" name="Freeform 184"/>
            <p:cNvSpPr>
              <a:spLocks noChangeArrowheads="1"/>
            </p:cNvSpPr>
            <p:nvPr/>
          </p:nvSpPr>
          <p:spPr bwMode="auto">
            <a:xfrm>
              <a:off x="9930765" y="956945"/>
              <a:ext cx="271145" cy="5704840"/>
            </a:xfrm>
            <a:custGeom>
              <a:avLst/>
              <a:gdLst/>
              <a:ahLst/>
              <a:cxnLst/>
              <a:rect l="0" t="0" r="r" b="b"/>
              <a:pathLst>
                <a:path w="21387" h="449232">
                  <a:moveTo>
                    <a:pt x="21387" y="438536"/>
                  </a:moveTo>
                  <a:lnTo>
                    <a:pt x="21387" y="10699"/>
                  </a:lnTo>
                  <a:cubicBezTo>
                    <a:pt x="21387" y="4791"/>
                    <a:pt x="16597" y="0"/>
                    <a:pt x="10689" y="0"/>
                  </a:cubicBezTo>
                  <a:cubicBezTo>
                    <a:pt x="10689" y="0"/>
                    <a:pt x="10689" y="0"/>
                    <a:pt x="10689" y="0"/>
                  </a:cubicBezTo>
                  <a:cubicBezTo>
                    <a:pt x="4781" y="0"/>
                    <a:pt x="0" y="4791"/>
                    <a:pt x="0" y="10699"/>
                  </a:cubicBezTo>
                  <a:cubicBezTo>
                    <a:pt x="0" y="10699"/>
                    <a:pt x="0" y="10699"/>
                    <a:pt x="0" y="10699"/>
                  </a:cubicBezTo>
                  <a:lnTo>
                    <a:pt x="0" y="10699"/>
                  </a:lnTo>
                  <a:lnTo>
                    <a:pt x="0" y="438536"/>
                  </a:lnTo>
                  <a:cubicBezTo>
                    <a:pt x="0" y="444443"/>
                    <a:pt x="4781" y="449232"/>
                    <a:pt x="10689" y="449232"/>
                  </a:cubicBezTo>
                  <a:cubicBezTo>
                    <a:pt x="10689" y="449232"/>
                    <a:pt x="10689" y="449232"/>
                    <a:pt x="10689" y="449232"/>
                  </a:cubicBezTo>
                  <a:cubicBezTo>
                    <a:pt x="16597" y="449232"/>
                    <a:pt x="21387" y="444443"/>
                    <a:pt x="21387" y="438536"/>
                  </a:cubicBezTo>
                  <a:cubicBezTo>
                    <a:pt x="21387" y="438536"/>
                    <a:pt x="21387" y="438536"/>
                    <a:pt x="21387" y="438536"/>
                  </a:cubicBezTo>
                </a:path>
              </a:pathLst>
            </a:custGeom>
            <a:solidFill>
              <a:srgbClr val="F7F9D7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 185"/>
            <p:cNvSpPr>
              <a:spLocks noChangeArrowheads="1"/>
            </p:cNvSpPr>
            <p:nvPr/>
          </p:nvSpPr>
          <p:spPr bwMode="auto">
            <a:xfrm>
              <a:off x="9929495" y="955675"/>
              <a:ext cx="274320" cy="5708015"/>
            </a:xfrm>
            <a:custGeom>
              <a:avLst/>
              <a:gdLst/>
              <a:ahLst/>
              <a:cxnLst/>
              <a:rect l="0" t="0" r="r" b="b"/>
              <a:pathLst>
                <a:path w="21612" h="449457">
                  <a:moveTo>
                    <a:pt x="21499" y="438649"/>
                  </a:moveTo>
                  <a:lnTo>
                    <a:pt x="21499" y="10812"/>
                  </a:lnTo>
                  <a:cubicBezTo>
                    <a:pt x="21499" y="4904"/>
                    <a:pt x="16709" y="113"/>
                    <a:pt x="10801" y="113"/>
                  </a:cubicBezTo>
                  <a:cubicBezTo>
                    <a:pt x="10801" y="113"/>
                    <a:pt x="10801" y="113"/>
                    <a:pt x="10801" y="113"/>
                  </a:cubicBezTo>
                  <a:cubicBezTo>
                    <a:pt x="4893" y="113"/>
                    <a:pt x="112" y="4904"/>
                    <a:pt x="112" y="10812"/>
                  </a:cubicBezTo>
                  <a:cubicBezTo>
                    <a:pt x="112" y="10812"/>
                    <a:pt x="112" y="10812"/>
                    <a:pt x="112" y="10812"/>
                  </a:cubicBezTo>
                  <a:lnTo>
                    <a:pt x="112" y="10812"/>
                  </a:lnTo>
                  <a:lnTo>
                    <a:pt x="112" y="438649"/>
                  </a:lnTo>
                  <a:cubicBezTo>
                    <a:pt x="112" y="444556"/>
                    <a:pt x="4893" y="449345"/>
                    <a:pt x="10801" y="449345"/>
                  </a:cubicBezTo>
                  <a:cubicBezTo>
                    <a:pt x="10801" y="449345"/>
                    <a:pt x="10801" y="449345"/>
                    <a:pt x="10801" y="449345"/>
                  </a:cubicBezTo>
                  <a:cubicBezTo>
                    <a:pt x="16709" y="449345"/>
                    <a:pt x="21499" y="444556"/>
                    <a:pt x="21499" y="438649"/>
                  </a:cubicBezTo>
                  <a:cubicBezTo>
                    <a:pt x="21499" y="438649"/>
                    <a:pt x="21499" y="438649"/>
                    <a:pt x="21499" y="438649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7" name="Text Box 256"/>
            <p:cNvSpPr txBox="1">
              <a:spLocks noChangeArrowheads="1"/>
            </p:cNvSpPr>
            <p:nvPr/>
          </p:nvSpPr>
          <p:spPr bwMode="auto">
            <a:xfrm rot="16199985">
              <a:off x="8878831" y="3431645"/>
              <a:ext cx="2333714" cy="157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Authorization, Audit, Lineage</a:t>
              </a:r>
              <a:endPara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3919465" y="5784050"/>
            <a:ext cx="4388016" cy="1053722"/>
            <a:chOff x="5479968" y="5567152"/>
            <a:chExt cx="4020407" cy="1053722"/>
          </a:xfrm>
        </p:grpSpPr>
        <p:sp>
          <p:nvSpPr>
            <p:cNvPr id="189" name="Freeform 188"/>
            <p:cNvSpPr>
              <a:spLocks noChangeArrowheads="1"/>
            </p:cNvSpPr>
            <p:nvPr/>
          </p:nvSpPr>
          <p:spPr bwMode="auto">
            <a:xfrm>
              <a:off x="5479968" y="5849038"/>
              <a:ext cx="3998078" cy="771836"/>
            </a:xfrm>
            <a:custGeom>
              <a:avLst/>
              <a:gdLst/>
              <a:ahLst/>
              <a:cxnLst/>
              <a:rect l="0" t="0" r="r" b="b"/>
              <a:pathLst>
                <a:path w="301440" h="65556">
                  <a:moveTo>
                    <a:pt x="6105" y="65556"/>
                  </a:moveTo>
                  <a:lnTo>
                    <a:pt x="295335" y="65556"/>
                  </a:lnTo>
                  <a:cubicBezTo>
                    <a:pt x="298707" y="65556"/>
                    <a:pt x="301440" y="62821"/>
                    <a:pt x="301440" y="59446"/>
                  </a:cubicBezTo>
                  <a:cubicBezTo>
                    <a:pt x="301440" y="59446"/>
                    <a:pt x="301440" y="59446"/>
                    <a:pt x="301440" y="59446"/>
                  </a:cubicBezTo>
                  <a:lnTo>
                    <a:pt x="301440" y="6781"/>
                  </a:lnTo>
                  <a:cubicBezTo>
                    <a:pt x="301440" y="3033"/>
                    <a:pt x="298407" y="0"/>
                    <a:pt x="294659" y="0"/>
                  </a:cubicBezTo>
                  <a:cubicBezTo>
                    <a:pt x="294659" y="0"/>
                    <a:pt x="294659" y="0"/>
                    <a:pt x="294659" y="0"/>
                  </a:cubicBezTo>
                  <a:lnTo>
                    <a:pt x="294659" y="0"/>
                  </a:lnTo>
                  <a:lnTo>
                    <a:pt x="5429" y="0"/>
                  </a:lnTo>
                  <a:cubicBezTo>
                    <a:pt x="2433" y="0"/>
                    <a:pt x="0" y="2432"/>
                    <a:pt x="0" y="5429"/>
                  </a:cubicBezTo>
                  <a:cubicBezTo>
                    <a:pt x="0" y="5429"/>
                    <a:pt x="0" y="5429"/>
                    <a:pt x="0" y="5429"/>
                  </a:cubicBezTo>
                  <a:lnTo>
                    <a:pt x="0" y="5429"/>
                  </a:lnTo>
                  <a:lnTo>
                    <a:pt x="0" y="59446"/>
                  </a:lnTo>
                  <a:cubicBezTo>
                    <a:pt x="0" y="62820"/>
                    <a:pt x="2733" y="65556"/>
                    <a:pt x="6105" y="65556"/>
                  </a:cubicBezTo>
                  <a:cubicBezTo>
                    <a:pt x="6105" y="65556"/>
                    <a:pt x="6105" y="65556"/>
                    <a:pt x="6105" y="65556"/>
                  </a:cubicBezTo>
                </a:path>
              </a:pathLst>
            </a:custGeom>
            <a:solidFill>
              <a:srgbClr val="729FDC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0" name="Freeform 189"/>
            <p:cNvSpPr>
              <a:spLocks noChangeArrowheads="1"/>
            </p:cNvSpPr>
            <p:nvPr/>
          </p:nvSpPr>
          <p:spPr bwMode="auto">
            <a:xfrm>
              <a:off x="5974428" y="6060856"/>
              <a:ext cx="454904" cy="435848"/>
            </a:xfrm>
            <a:custGeom>
              <a:avLst/>
              <a:gdLst/>
              <a:ahLst/>
              <a:cxnLst/>
              <a:rect l="0" t="0" r="r" b="b"/>
              <a:pathLst>
                <a:path w="39815" h="35177">
                  <a:moveTo>
                    <a:pt x="0" y="31268"/>
                  </a:moveTo>
                  <a:cubicBezTo>
                    <a:pt x="0" y="33427"/>
                    <a:pt x="8913" y="35177"/>
                    <a:pt x="19912" y="35177"/>
                  </a:cubicBezTo>
                  <a:cubicBezTo>
                    <a:pt x="30902" y="35177"/>
                    <a:pt x="39815" y="33427"/>
                    <a:pt x="39815" y="31268"/>
                  </a:cubicBezTo>
                  <a:cubicBezTo>
                    <a:pt x="39815" y="31268"/>
                    <a:pt x="39815" y="31268"/>
                    <a:pt x="39815" y="31268"/>
                  </a:cubicBezTo>
                  <a:lnTo>
                    <a:pt x="39815" y="0"/>
                  </a:lnTo>
                  <a:lnTo>
                    <a:pt x="0" y="0"/>
                  </a:lnTo>
                  <a:lnTo>
                    <a:pt x="0" y="31268"/>
                  </a:lnTo>
                  <a:close/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1" name="Freeform 190"/>
            <p:cNvSpPr>
              <a:spLocks noChangeArrowheads="1"/>
            </p:cNvSpPr>
            <p:nvPr/>
          </p:nvSpPr>
          <p:spPr bwMode="auto">
            <a:xfrm>
              <a:off x="5970852" y="6057423"/>
              <a:ext cx="456989" cy="442714"/>
            </a:xfrm>
            <a:custGeom>
              <a:avLst/>
              <a:gdLst/>
              <a:ahLst/>
              <a:cxnLst/>
              <a:rect l="0" t="0" r="r" b="b"/>
              <a:pathLst>
                <a:path w="40040" h="35402">
                  <a:moveTo>
                    <a:pt x="112" y="31381"/>
                  </a:moveTo>
                  <a:cubicBezTo>
                    <a:pt x="112" y="33540"/>
                    <a:pt x="9025" y="35290"/>
                    <a:pt x="20024" y="35290"/>
                  </a:cubicBezTo>
                  <a:cubicBezTo>
                    <a:pt x="31014" y="35290"/>
                    <a:pt x="39927" y="33540"/>
                    <a:pt x="39927" y="31381"/>
                  </a:cubicBezTo>
                  <a:cubicBezTo>
                    <a:pt x="39927" y="31381"/>
                    <a:pt x="39927" y="31381"/>
                    <a:pt x="39927" y="31381"/>
                  </a:cubicBezTo>
                  <a:lnTo>
                    <a:pt x="39927" y="113"/>
                  </a:lnTo>
                  <a:lnTo>
                    <a:pt x="112" y="113"/>
                  </a:lnTo>
                  <a:lnTo>
                    <a:pt x="112" y="31381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2" name="Freeform 191"/>
            <p:cNvSpPr>
              <a:spLocks noChangeArrowheads="1"/>
            </p:cNvSpPr>
            <p:nvPr/>
          </p:nvSpPr>
          <p:spPr bwMode="auto">
            <a:xfrm>
              <a:off x="5972864" y="6004243"/>
              <a:ext cx="463227" cy="99060"/>
            </a:xfrm>
            <a:custGeom>
              <a:avLst/>
              <a:gdLst/>
              <a:ahLst/>
              <a:cxnLst/>
              <a:rect l="0" t="0" r="r" b="b"/>
              <a:pathLst>
                <a:path w="39815" h="7824">
                  <a:moveTo>
                    <a:pt x="0" y="3917"/>
                  </a:moveTo>
                  <a:cubicBezTo>
                    <a:pt x="0" y="1757"/>
                    <a:pt x="8913" y="0"/>
                    <a:pt x="19912" y="0"/>
                  </a:cubicBezTo>
                  <a:cubicBezTo>
                    <a:pt x="30902" y="0"/>
                    <a:pt x="39815" y="1757"/>
                    <a:pt x="39815" y="3917"/>
                  </a:cubicBezTo>
                  <a:cubicBezTo>
                    <a:pt x="39815" y="6068"/>
                    <a:pt x="30902" y="7824"/>
                    <a:pt x="19912" y="7824"/>
                  </a:cubicBezTo>
                  <a:cubicBezTo>
                    <a:pt x="8913" y="7824"/>
                    <a:pt x="0" y="6068"/>
                    <a:pt x="0" y="3917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3" name="Freeform 192"/>
            <p:cNvSpPr>
              <a:spLocks noChangeArrowheads="1"/>
            </p:cNvSpPr>
            <p:nvPr/>
          </p:nvSpPr>
          <p:spPr bwMode="auto">
            <a:xfrm>
              <a:off x="5972343" y="6001703"/>
              <a:ext cx="455497" cy="101600"/>
            </a:xfrm>
            <a:custGeom>
              <a:avLst/>
              <a:gdLst/>
              <a:ahLst/>
              <a:cxnLst/>
              <a:rect l="0" t="0" r="r" b="b"/>
              <a:pathLst>
                <a:path w="40040" h="8049">
                  <a:moveTo>
                    <a:pt x="112" y="4030"/>
                  </a:moveTo>
                  <a:cubicBezTo>
                    <a:pt x="112" y="1870"/>
                    <a:pt x="9025" y="113"/>
                    <a:pt x="20024" y="113"/>
                  </a:cubicBezTo>
                  <a:cubicBezTo>
                    <a:pt x="31014" y="113"/>
                    <a:pt x="39927" y="1870"/>
                    <a:pt x="39927" y="4030"/>
                  </a:cubicBezTo>
                  <a:cubicBezTo>
                    <a:pt x="39927" y="6181"/>
                    <a:pt x="31014" y="7937"/>
                    <a:pt x="20024" y="7937"/>
                  </a:cubicBezTo>
                  <a:cubicBezTo>
                    <a:pt x="9025" y="7937"/>
                    <a:pt x="112" y="6181"/>
                    <a:pt x="112" y="4030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4" name="Text Box 89"/>
            <p:cNvSpPr txBox="1">
              <a:spLocks noChangeArrowheads="1"/>
            </p:cNvSpPr>
            <p:nvPr/>
          </p:nvSpPr>
          <p:spPr bwMode="auto">
            <a:xfrm>
              <a:off x="5953501" y="6073749"/>
              <a:ext cx="51175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Licensed Data</a:t>
              </a:r>
              <a:endPara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Freeform 194"/>
            <p:cNvSpPr>
              <a:spLocks noChangeArrowheads="1"/>
            </p:cNvSpPr>
            <p:nvPr/>
          </p:nvSpPr>
          <p:spPr bwMode="auto">
            <a:xfrm>
              <a:off x="6927690" y="6041946"/>
              <a:ext cx="360680" cy="446405"/>
            </a:xfrm>
            <a:custGeom>
              <a:avLst/>
              <a:gdLst/>
              <a:ahLst/>
              <a:cxnLst/>
              <a:rect l="0" t="0" r="r" b="b"/>
              <a:pathLst>
                <a:path w="28441" h="35177">
                  <a:moveTo>
                    <a:pt x="0" y="31268"/>
                  </a:moveTo>
                  <a:cubicBezTo>
                    <a:pt x="0" y="33427"/>
                    <a:pt x="6368" y="35177"/>
                    <a:pt x="14220" y="35177"/>
                  </a:cubicBezTo>
                  <a:cubicBezTo>
                    <a:pt x="22073" y="35177"/>
                    <a:pt x="28441" y="33427"/>
                    <a:pt x="28441" y="31268"/>
                  </a:cubicBezTo>
                  <a:cubicBezTo>
                    <a:pt x="28441" y="31268"/>
                    <a:pt x="28441" y="31268"/>
                    <a:pt x="28441" y="31268"/>
                  </a:cubicBezTo>
                  <a:lnTo>
                    <a:pt x="28441" y="0"/>
                  </a:lnTo>
                  <a:lnTo>
                    <a:pt x="0" y="0"/>
                  </a:lnTo>
                  <a:lnTo>
                    <a:pt x="0" y="31268"/>
                  </a:lnTo>
                  <a:close/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6" name="Freeform 195"/>
            <p:cNvSpPr>
              <a:spLocks noChangeArrowheads="1"/>
            </p:cNvSpPr>
            <p:nvPr/>
          </p:nvSpPr>
          <p:spPr bwMode="auto">
            <a:xfrm>
              <a:off x="6929993" y="6047124"/>
              <a:ext cx="363855" cy="449580"/>
            </a:xfrm>
            <a:custGeom>
              <a:avLst/>
              <a:gdLst/>
              <a:ahLst/>
              <a:cxnLst/>
              <a:rect l="0" t="0" r="r" b="b"/>
              <a:pathLst>
                <a:path w="28666" h="35402">
                  <a:moveTo>
                    <a:pt x="112" y="31381"/>
                  </a:moveTo>
                  <a:cubicBezTo>
                    <a:pt x="112" y="33540"/>
                    <a:pt x="6480" y="35290"/>
                    <a:pt x="14332" y="35290"/>
                  </a:cubicBezTo>
                  <a:cubicBezTo>
                    <a:pt x="22185" y="35290"/>
                    <a:pt x="28553" y="33540"/>
                    <a:pt x="28553" y="31381"/>
                  </a:cubicBezTo>
                  <a:cubicBezTo>
                    <a:pt x="28553" y="31381"/>
                    <a:pt x="28553" y="31381"/>
                    <a:pt x="28553" y="31381"/>
                  </a:cubicBezTo>
                  <a:lnTo>
                    <a:pt x="28553" y="113"/>
                  </a:lnTo>
                  <a:lnTo>
                    <a:pt x="112" y="113"/>
                  </a:lnTo>
                  <a:lnTo>
                    <a:pt x="112" y="31381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7" name="Freeform 196"/>
            <p:cNvSpPr>
              <a:spLocks noChangeArrowheads="1"/>
            </p:cNvSpPr>
            <p:nvPr/>
          </p:nvSpPr>
          <p:spPr bwMode="auto">
            <a:xfrm>
              <a:off x="6930521" y="6006167"/>
              <a:ext cx="360680" cy="99060"/>
            </a:xfrm>
            <a:custGeom>
              <a:avLst/>
              <a:gdLst/>
              <a:ahLst/>
              <a:cxnLst/>
              <a:rect l="0" t="0" r="r" b="b"/>
              <a:pathLst>
                <a:path w="28441" h="7824">
                  <a:moveTo>
                    <a:pt x="0" y="3917"/>
                  </a:moveTo>
                  <a:cubicBezTo>
                    <a:pt x="0" y="1757"/>
                    <a:pt x="6368" y="0"/>
                    <a:pt x="14220" y="0"/>
                  </a:cubicBezTo>
                  <a:cubicBezTo>
                    <a:pt x="22073" y="0"/>
                    <a:pt x="28441" y="1757"/>
                    <a:pt x="28441" y="3917"/>
                  </a:cubicBezTo>
                  <a:cubicBezTo>
                    <a:pt x="28441" y="6068"/>
                    <a:pt x="22073" y="7824"/>
                    <a:pt x="14220" y="7824"/>
                  </a:cubicBezTo>
                  <a:cubicBezTo>
                    <a:pt x="6368" y="7824"/>
                    <a:pt x="0" y="6068"/>
                    <a:pt x="0" y="3917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8" name="Freeform 197"/>
            <p:cNvSpPr>
              <a:spLocks noChangeArrowheads="1"/>
            </p:cNvSpPr>
            <p:nvPr/>
          </p:nvSpPr>
          <p:spPr bwMode="auto">
            <a:xfrm>
              <a:off x="6929436" y="5996186"/>
              <a:ext cx="363855" cy="101600"/>
            </a:xfrm>
            <a:custGeom>
              <a:avLst/>
              <a:gdLst/>
              <a:ahLst/>
              <a:cxnLst/>
              <a:rect l="0" t="0" r="r" b="b"/>
              <a:pathLst>
                <a:path w="28666" h="8049">
                  <a:moveTo>
                    <a:pt x="112" y="4030"/>
                  </a:moveTo>
                  <a:cubicBezTo>
                    <a:pt x="112" y="1870"/>
                    <a:pt x="6480" y="113"/>
                    <a:pt x="14332" y="113"/>
                  </a:cubicBezTo>
                  <a:cubicBezTo>
                    <a:pt x="22185" y="113"/>
                    <a:pt x="28553" y="1870"/>
                    <a:pt x="28553" y="4030"/>
                  </a:cubicBezTo>
                  <a:cubicBezTo>
                    <a:pt x="28553" y="6181"/>
                    <a:pt x="22185" y="7937"/>
                    <a:pt x="14332" y="7937"/>
                  </a:cubicBezTo>
                  <a:cubicBezTo>
                    <a:pt x="6480" y="7937"/>
                    <a:pt x="112" y="6181"/>
                    <a:pt x="112" y="4030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9" name="Text Box 94"/>
            <p:cNvSpPr txBox="1">
              <a:spLocks noChangeArrowheads="1"/>
            </p:cNvSpPr>
            <p:nvPr/>
          </p:nvSpPr>
          <p:spPr bwMode="auto">
            <a:xfrm>
              <a:off x="6992007" y="6009740"/>
              <a:ext cx="2667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Open Data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Freeform 199"/>
            <p:cNvSpPr>
              <a:spLocks noChangeArrowheads="1"/>
            </p:cNvSpPr>
            <p:nvPr/>
          </p:nvSpPr>
          <p:spPr bwMode="auto">
            <a:xfrm>
              <a:off x="7809954" y="6053395"/>
              <a:ext cx="397510" cy="446405"/>
            </a:xfrm>
            <a:custGeom>
              <a:avLst/>
              <a:gdLst/>
              <a:ahLst/>
              <a:cxnLst/>
              <a:rect l="0" t="0" r="r" b="b"/>
              <a:pathLst>
                <a:path w="31315" h="35177">
                  <a:moveTo>
                    <a:pt x="0" y="31268"/>
                  </a:moveTo>
                  <a:cubicBezTo>
                    <a:pt x="0" y="33427"/>
                    <a:pt x="7007" y="35177"/>
                    <a:pt x="15658" y="35177"/>
                  </a:cubicBezTo>
                  <a:cubicBezTo>
                    <a:pt x="24308" y="35177"/>
                    <a:pt x="31315" y="33427"/>
                    <a:pt x="31315" y="31268"/>
                  </a:cubicBezTo>
                  <a:cubicBezTo>
                    <a:pt x="31315" y="31268"/>
                    <a:pt x="31315" y="31268"/>
                    <a:pt x="31315" y="31268"/>
                  </a:cubicBezTo>
                  <a:lnTo>
                    <a:pt x="31315" y="31268"/>
                  </a:lnTo>
                  <a:lnTo>
                    <a:pt x="31315" y="0"/>
                  </a:lnTo>
                  <a:lnTo>
                    <a:pt x="0" y="0"/>
                  </a:lnTo>
                  <a:lnTo>
                    <a:pt x="0" y="31268"/>
                  </a:lnTo>
                  <a:close/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 noChangeArrowheads="1"/>
            </p:cNvSpPr>
            <p:nvPr/>
          </p:nvSpPr>
          <p:spPr bwMode="auto">
            <a:xfrm>
              <a:off x="7808208" y="6053078"/>
              <a:ext cx="400050" cy="449580"/>
            </a:xfrm>
            <a:custGeom>
              <a:avLst/>
              <a:gdLst/>
              <a:ahLst/>
              <a:cxnLst/>
              <a:rect l="0" t="0" r="r" b="b"/>
              <a:pathLst>
                <a:path w="31540" h="35402">
                  <a:moveTo>
                    <a:pt x="112" y="31381"/>
                  </a:moveTo>
                  <a:cubicBezTo>
                    <a:pt x="112" y="33540"/>
                    <a:pt x="7119" y="35290"/>
                    <a:pt x="15770" y="35290"/>
                  </a:cubicBezTo>
                  <a:cubicBezTo>
                    <a:pt x="24420" y="35290"/>
                    <a:pt x="31427" y="33540"/>
                    <a:pt x="31427" y="31381"/>
                  </a:cubicBezTo>
                  <a:cubicBezTo>
                    <a:pt x="31427" y="31381"/>
                    <a:pt x="31427" y="31381"/>
                    <a:pt x="31427" y="31381"/>
                  </a:cubicBezTo>
                  <a:lnTo>
                    <a:pt x="31427" y="31381"/>
                  </a:lnTo>
                  <a:lnTo>
                    <a:pt x="31427" y="113"/>
                  </a:lnTo>
                  <a:lnTo>
                    <a:pt x="112" y="113"/>
                  </a:lnTo>
                  <a:lnTo>
                    <a:pt x="112" y="31381"/>
                  </a:lnTo>
                  <a:close/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 noChangeArrowheads="1"/>
            </p:cNvSpPr>
            <p:nvPr/>
          </p:nvSpPr>
          <p:spPr bwMode="auto">
            <a:xfrm>
              <a:off x="7809478" y="6004818"/>
              <a:ext cx="397510" cy="99060"/>
            </a:xfrm>
            <a:custGeom>
              <a:avLst/>
              <a:gdLst/>
              <a:ahLst/>
              <a:cxnLst/>
              <a:rect l="0" t="0" r="r" b="b"/>
              <a:pathLst>
                <a:path w="31315" h="7824">
                  <a:moveTo>
                    <a:pt x="0" y="3917"/>
                  </a:moveTo>
                  <a:cubicBezTo>
                    <a:pt x="0" y="1757"/>
                    <a:pt x="7007" y="0"/>
                    <a:pt x="15658" y="0"/>
                  </a:cubicBezTo>
                  <a:cubicBezTo>
                    <a:pt x="24308" y="0"/>
                    <a:pt x="31315" y="1757"/>
                    <a:pt x="31315" y="3917"/>
                  </a:cubicBezTo>
                  <a:cubicBezTo>
                    <a:pt x="31315" y="6068"/>
                    <a:pt x="24308" y="7824"/>
                    <a:pt x="15658" y="7824"/>
                  </a:cubicBezTo>
                  <a:cubicBezTo>
                    <a:pt x="7007" y="7824"/>
                    <a:pt x="0" y="6068"/>
                    <a:pt x="0" y="3917"/>
                  </a:cubicBezTo>
                </a:path>
              </a:pathLst>
            </a:custGeom>
            <a:solidFill>
              <a:srgbClr val="CCD7F0"/>
            </a:solid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 noChangeArrowheads="1"/>
            </p:cNvSpPr>
            <p:nvPr/>
          </p:nvSpPr>
          <p:spPr bwMode="auto">
            <a:xfrm>
              <a:off x="7808684" y="6002595"/>
              <a:ext cx="400050" cy="101600"/>
            </a:xfrm>
            <a:custGeom>
              <a:avLst/>
              <a:gdLst/>
              <a:ahLst/>
              <a:cxnLst/>
              <a:rect l="0" t="0" r="r" b="b"/>
              <a:pathLst>
                <a:path w="31540" h="8049">
                  <a:moveTo>
                    <a:pt x="112" y="4030"/>
                  </a:moveTo>
                  <a:cubicBezTo>
                    <a:pt x="112" y="1870"/>
                    <a:pt x="7119" y="113"/>
                    <a:pt x="15770" y="113"/>
                  </a:cubicBezTo>
                  <a:cubicBezTo>
                    <a:pt x="24420" y="113"/>
                    <a:pt x="31427" y="1870"/>
                    <a:pt x="31427" y="4030"/>
                  </a:cubicBezTo>
                  <a:cubicBezTo>
                    <a:pt x="31427" y="6181"/>
                    <a:pt x="24420" y="7937"/>
                    <a:pt x="15770" y="7937"/>
                  </a:cubicBezTo>
                  <a:cubicBezTo>
                    <a:pt x="7119" y="7937"/>
                    <a:pt x="112" y="6181"/>
                    <a:pt x="112" y="4030"/>
                  </a:cubicBezTo>
                </a:path>
              </a:pathLst>
            </a:custGeom>
            <a:ln w="2858">
              <a:solidFill>
                <a:srgbClr val="000000"/>
              </a:solidFill>
            </a:ln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4" name="Text Box 99"/>
            <p:cNvSpPr txBox="1">
              <a:spLocks noChangeArrowheads="1"/>
            </p:cNvSpPr>
            <p:nvPr/>
          </p:nvSpPr>
          <p:spPr bwMode="auto">
            <a:xfrm>
              <a:off x="7837319" y="6039879"/>
              <a:ext cx="3394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IBM Data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Text Box 100"/>
            <p:cNvSpPr txBox="1">
              <a:spLocks noChangeArrowheads="1"/>
            </p:cNvSpPr>
            <p:nvPr/>
          </p:nvSpPr>
          <p:spPr bwMode="auto">
            <a:xfrm>
              <a:off x="5612917" y="5759204"/>
              <a:ext cx="37756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CapIQ</a:t>
              </a: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, </a:t>
              </a:r>
              <a:r>
                <a:rPr kumimoji="0" lang="en-US" altLang="en-US" sz="7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DnB</a:t>
              </a: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, Reuters, HG,</a:t>
              </a:r>
              <a:endPara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IDC, Orbit, </a:t>
              </a:r>
              <a:b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</a:b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etc. </a:t>
              </a:r>
              <a:endPara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Text Box 101"/>
            <p:cNvSpPr txBox="1">
              <a:spLocks noChangeArrowheads="1"/>
            </p:cNvSpPr>
            <p:nvPr/>
          </p:nvSpPr>
          <p:spPr bwMode="auto">
            <a:xfrm>
              <a:off x="6530777" y="5839182"/>
              <a:ext cx="410596" cy="72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Wikipedia, Patents, News, Glassdoor,</a:t>
              </a:r>
              <a:endPara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Twitter, </a:t>
              </a:r>
              <a:b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</a:b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etc.</a:t>
              </a:r>
              <a:endPara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Text Box 102"/>
            <p:cNvSpPr txBox="1">
              <a:spLocks noChangeArrowheads="1"/>
            </p:cNvSpPr>
            <p:nvPr/>
          </p:nvSpPr>
          <p:spPr bwMode="auto">
            <a:xfrm>
              <a:off x="7381860" y="5835086"/>
              <a:ext cx="386218" cy="72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Finance, Install Base, Contracts, Contacts, etc.</a:t>
              </a:r>
              <a:endPara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8" name="1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060" y="6024562"/>
              <a:ext cx="333375" cy="438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" name="Text Box 103"/>
            <p:cNvSpPr txBox="1">
              <a:spLocks noChangeArrowheads="1"/>
            </p:cNvSpPr>
            <p:nvPr/>
          </p:nvSpPr>
          <p:spPr bwMode="auto">
            <a:xfrm>
              <a:off x="8566858" y="5732421"/>
              <a:ext cx="617538" cy="133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Streams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" name="Freeform 209"/>
            <p:cNvSpPr>
              <a:spLocks noChangeArrowheads="1"/>
            </p:cNvSpPr>
            <p:nvPr/>
          </p:nvSpPr>
          <p:spPr bwMode="auto">
            <a:xfrm>
              <a:off x="8863085" y="6034363"/>
              <a:ext cx="288925" cy="380365"/>
            </a:xfrm>
            <a:custGeom>
              <a:avLst/>
              <a:gdLst/>
              <a:ahLst/>
              <a:cxnLst/>
              <a:rect l="0" t="0" r="r" b="b"/>
              <a:pathLst>
                <a:path w="22751" h="29970">
                  <a:moveTo>
                    <a:pt x="0" y="29970"/>
                  </a:moveTo>
                  <a:lnTo>
                    <a:pt x="0" y="0"/>
                  </a:lnTo>
                  <a:lnTo>
                    <a:pt x="22751" y="0"/>
                  </a:lnTo>
                  <a:lnTo>
                    <a:pt x="22751" y="29970"/>
                  </a:lnTo>
                  <a:lnTo>
                    <a:pt x="0" y="2997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 w="2985"/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1" name="Text Box 84"/>
            <p:cNvSpPr txBox="1">
              <a:spLocks noChangeArrowheads="1"/>
            </p:cNvSpPr>
            <p:nvPr/>
          </p:nvSpPr>
          <p:spPr bwMode="auto">
            <a:xfrm>
              <a:off x="8387537" y="5567152"/>
              <a:ext cx="1112838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Raw Data Sources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2" name="Text Box 104"/>
            <p:cNvSpPr txBox="1">
              <a:spLocks noChangeArrowheads="1"/>
            </p:cNvSpPr>
            <p:nvPr/>
          </p:nvSpPr>
          <p:spPr bwMode="auto">
            <a:xfrm>
              <a:off x="8458097" y="6388304"/>
              <a:ext cx="2727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95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News</a:t>
              </a:r>
              <a:endPara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Text Box 105"/>
            <p:cNvSpPr txBox="1">
              <a:spLocks noChangeArrowheads="1"/>
            </p:cNvSpPr>
            <p:nvPr/>
          </p:nvSpPr>
          <p:spPr bwMode="auto">
            <a:xfrm>
              <a:off x="8903216" y="6385768"/>
              <a:ext cx="20002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RSS</a:t>
              </a:r>
              <a:endPara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14" name="Straight Connector 4"/>
          <p:cNvSpPr/>
          <p:nvPr/>
        </p:nvSpPr>
        <p:spPr>
          <a:xfrm>
            <a:off x="9915135" y="918843"/>
            <a:ext cx="11798" cy="10168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00" kern="1200"/>
          </a:p>
        </p:txBody>
      </p:sp>
      <p:cxnSp>
        <p:nvCxnSpPr>
          <p:cNvPr id="215" name="Straight Connector 214"/>
          <p:cNvCxnSpPr/>
          <p:nvPr/>
        </p:nvCxnSpPr>
        <p:spPr>
          <a:xfrm flipV="1">
            <a:off x="5931368" y="4821705"/>
            <a:ext cx="344526" cy="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5935560" y="4010655"/>
            <a:ext cx="340335" cy="816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5939411" y="3895618"/>
            <a:ext cx="313375" cy="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 flipV="1">
            <a:off x="5916411" y="3313617"/>
            <a:ext cx="324974" cy="289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5913343" y="2790532"/>
            <a:ext cx="348156" cy="1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3468037" y="3895618"/>
            <a:ext cx="219685" cy="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3474748" y="3025631"/>
            <a:ext cx="182117" cy="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4671126" y="2253272"/>
            <a:ext cx="10318" cy="30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7310810" y="2174259"/>
            <a:ext cx="4060" cy="22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8933880" y="1372757"/>
            <a:ext cx="1270" cy="241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4200704" y="1370874"/>
            <a:ext cx="0" cy="223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474748" y="4788862"/>
            <a:ext cx="222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lowchart: Magnetic Disk 230"/>
          <p:cNvSpPr/>
          <p:nvPr/>
        </p:nvSpPr>
        <p:spPr>
          <a:xfrm>
            <a:off x="2592069" y="4178368"/>
            <a:ext cx="660393" cy="935044"/>
          </a:xfrm>
          <a:prstGeom prst="flowChartMagneticDisk">
            <a:avLst/>
          </a:prstGeom>
          <a:solidFill>
            <a:srgbClr val="F7F9D7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Data Catalog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700" dirty="0">
                <a:solidFill>
                  <a:schemeClr val="tx1"/>
                </a:solidFill>
              </a:rPr>
              <a:t>(IGC, Crystal)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2986432" y="228600"/>
            <a:ext cx="7237726" cy="567609"/>
            <a:chOff x="2667342" y="91410"/>
            <a:chExt cx="7270186" cy="567609"/>
          </a:xfrm>
        </p:grpSpPr>
        <p:sp>
          <p:nvSpPr>
            <p:cNvPr id="229" name="Rounded Rectangle 228"/>
            <p:cNvSpPr/>
            <p:nvPr/>
          </p:nvSpPr>
          <p:spPr>
            <a:xfrm>
              <a:off x="2667342" y="91410"/>
              <a:ext cx="7270186" cy="567609"/>
            </a:xfrm>
            <a:prstGeom prst="roundRect">
              <a:avLst/>
            </a:prstGeom>
            <a:solidFill>
              <a:srgbClr val="729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814998" y="170371"/>
              <a:ext cx="1631476" cy="42312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Applications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(CSA, Crystal, etc.)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545916" y="173007"/>
              <a:ext cx="1630808" cy="413286"/>
            </a:xfrm>
            <a:prstGeom prst="roundRect">
              <a:avLst/>
            </a:prstGeom>
            <a:solidFill>
              <a:srgbClr val="CCD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Data Scientists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(IBM </a:t>
              </a:r>
              <a:r>
                <a:rPr lang="en-US" sz="1000" dirty="0" err="1">
                  <a:solidFill>
                    <a:schemeClr val="tx1"/>
                  </a:solidFill>
                </a:rPr>
                <a:t>DataWorks</a:t>
              </a:r>
              <a:r>
                <a:rPr lang="en-US" sz="1000" dirty="0">
                  <a:solidFill>
                    <a:schemeClr val="tx1"/>
                  </a:solidFill>
                </a:rPr>
                <a:t>, SPSS)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6286064" y="173005"/>
              <a:ext cx="1727234" cy="418221"/>
            </a:xfrm>
            <a:prstGeom prst="roundRect">
              <a:avLst/>
            </a:prstGeom>
            <a:solidFill>
              <a:srgbClr val="CCD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Data Engineers 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(App ETL, </a:t>
              </a:r>
              <a:r>
                <a:rPr lang="en-US" sz="1000" dirty="0" err="1">
                  <a:solidFill>
                    <a:schemeClr val="tx1"/>
                  </a:solidFill>
                </a:rPr>
                <a:t>Cognos</a:t>
              </a:r>
              <a:r>
                <a:rPr lang="en-US" sz="1000" dirty="0">
                  <a:solidFill>
                    <a:schemeClr val="tx1"/>
                  </a:solidFill>
                </a:rPr>
                <a:t> ETL)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8122638" y="190439"/>
              <a:ext cx="1676016" cy="405808"/>
            </a:xfrm>
            <a:prstGeom prst="roundRect">
              <a:avLst/>
            </a:prstGeom>
            <a:solidFill>
              <a:srgbClr val="CCD7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Data Discovery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4" name="Straight Connector 233"/>
          <p:cNvCxnSpPr/>
          <p:nvPr/>
        </p:nvCxnSpPr>
        <p:spPr>
          <a:xfrm>
            <a:off x="6605295" y="796209"/>
            <a:ext cx="0" cy="13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/>
          <p:cNvGrpSpPr/>
          <p:nvPr/>
        </p:nvGrpSpPr>
        <p:grpSpPr>
          <a:xfrm>
            <a:off x="533400" y="3968507"/>
            <a:ext cx="1548961" cy="307777"/>
            <a:chOff x="76200" y="3960438"/>
            <a:chExt cx="1548961" cy="307777"/>
          </a:xfrm>
        </p:grpSpPr>
        <p:sp>
          <p:nvSpPr>
            <p:cNvPr id="236" name="Rectangle 235"/>
            <p:cNvSpPr/>
            <p:nvPr/>
          </p:nvSpPr>
          <p:spPr>
            <a:xfrm>
              <a:off x="76200" y="4043207"/>
              <a:ext cx="152400" cy="1477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228688" y="3960438"/>
              <a:ext cx="1396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Available today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533634" y="4340355"/>
            <a:ext cx="1560246" cy="307777"/>
            <a:chOff x="76200" y="3960438"/>
            <a:chExt cx="1560246" cy="307777"/>
          </a:xfrm>
        </p:grpSpPr>
        <p:sp>
          <p:nvSpPr>
            <p:cNvPr id="239" name="Rectangle 238"/>
            <p:cNvSpPr/>
            <p:nvPr/>
          </p:nvSpPr>
          <p:spPr>
            <a:xfrm>
              <a:off x="76200" y="4043207"/>
              <a:ext cx="152400" cy="147793"/>
            </a:xfrm>
            <a:prstGeom prst="rect">
              <a:avLst/>
            </a:prstGeom>
            <a:solidFill>
              <a:srgbClr val="F7F9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228688" y="3960438"/>
              <a:ext cx="1407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 development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533694" y="4688929"/>
            <a:ext cx="994385" cy="307777"/>
            <a:chOff x="76200" y="3960438"/>
            <a:chExt cx="994385" cy="307777"/>
          </a:xfrm>
        </p:grpSpPr>
        <p:sp>
          <p:nvSpPr>
            <p:cNvPr id="242" name="Rectangle 241"/>
            <p:cNvSpPr/>
            <p:nvPr/>
          </p:nvSpPr>
          <p:spPr>
            <a:xfrm>
              <a:off x="76200" y="4043207"/>
              <a:ext cx="152400" cy="147793"/>
            </a:xfrm>
            <a:prstGeom prst="rect">
              <a:avLst/>
            </a:prstGeom>
            <a:solidFill>
              <a:srgbClr val="EEC0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228688" y="3960438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Planned</a:t>
              </a:r>
            </a:p>
          </p:txBody>
        </p:sp>
      </p:grpSp>
      <p:sp>
        <p:nvSpPr>
          <p:cNvPr id="244" name="Text Box 21"/>
          <p:cNvSpPr txBox="1">
            <a:spLocks noChangeArrowheads="1"/>
          </p:cNvSpPr>
          <p:nvPr/>
        </p:nvSpPr>
        <p:spPr bwMode="auto">
          <a:xfrm>
            <a:off x="6335114" y="1342554"/>
            <a:ext cx="283867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Data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Services        (WebSphere, DB2, Elastic)</a:t>
            </a:r>
            <a:endParaRPr kumimoji="0" lang="en-US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45" name="Straight Connector 244"/>
          <p:cNvCxnSpPr/>
          <p:nvPr/>
        </p:nvCxnSpPr>
        <p:spPr>
          <a:xfrm flipH="1">
            <a:off x="9002392" y="2141365"/>
            <a:ext cx="4160" cy="253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7275095" y="1387319"/>
            <a:ext cx="1270" cy="241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V="1">
            <a:off x="5893338" y="2089320"/>
            <a:ext cx="447839" cy="48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9188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1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d.&lt;/m_strFormatTime&gt;&lt;/m_precDefaultWeek&gt;&lt;m_precDefaultDay&gt;&lt;m_bNumberIsYear val=&quot;0&quot;/&gt;&lt;m_strFormatTime&gt;%#d&lt;/m_strFormatTime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Master_no-footer">
  <a:themeElements>
    <a:clrScheme name="CAO">
      <a:dk1>
        <a:srgbClr val="1D1B10"/>
      </a:dk1>
      <a:lt1>
        <a:sysClr val="window" lastClr="FFFFFF"/>
      </a:lt1>
      <a:dk2>
        <a:srgbClr val="1F497D"/>
      </a:dk2>
      <a:lt2>
        <a:srgbClr val="FFFFFF"/>
      </a:lt2>
      <a:accent1>
        <a:srgbClr val="1F497D"/>
      </a:accent1>
      <a:accent2>
        <a:srgbClr val="008ABF"/>
      </a:accent2>
      <a:accent3>
        <a:srgbClr val="00B0DA"/>
      </a:accent3>
      <a:accent4>
        <a:srgbClr val="83D1F5"/>
      </a:accent4>
      <a:accent5>
        <a:srgbClr val="8CC63F"/>
      </a:accent5>
      <a:accent6>
        <a:srgbClr val="AB1A86"/>
      </a:accent6>
      <a:hlink>
        <a:srgbClr val="00B2EF"/>
      </a:hlink>
      <a:folHlink>
        <a:srgbClr val="AB1A8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O Template Style Guidelines - R1 -12-8-15.pptx" id="{43377F45-7571-4C92-97F6-5F1DA17B08FE}" vid="{29C57AC3-C912-4AE0-B2EA-2E773506E5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252263</TotalTime>
  <Words>1655</Words>
  <Application>Microsoft Macintosh PowerPoint</Application>
  <PresentationFormat>Widescreen</PresentationFormat>
  <Paragraphs>562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Avenir Book</vt:lpstr>
      <vt:lpstr>Calibri</vt:lpstr>
      <vt:lpstr>Helvetica</vt:lpstr>
      <vt:lpstr>Helvetica Light</vt:lpstr>
      <vt:lpstr>HelvNeue Light for IBM</vt:lpstr>
      <vt:lpstr>Mangal</vt:lpstr>
      <vt:lpstr>MS PGothic</vt:lpstr>
      <vt:lpstr>ＭＳ Ｐゴシック</vt:lpstr>
      <vt:lpstr>Symbol</vt:lpstr>
      <vt:lpstr>Times New Roman</vt:lpstr>
      <vt:lpstr>Wingdings</vt:lpstr>
      <vt:lpstr>1_Master_no-footer</vt:lpstr>
      <vt:lpstr>think-cell Slide</vt:lpstr>
      <vt:lpstr>Cognitive Enterprise Data Platform (CEDP) Primer </vt:lpstr>
      <vt:lpstr>Vision Statement</vt:lpstr>
      <vt:lpstr>CEDP: Offerings</vt:lpstr>
      <vt:lpstr>CEDP v0.5 in Q42016</vt:lpstr>
      <vt:lpstr>CEDP v1.0 in Q42017 </vt:lpstr>
      <vt:lpstr>CEDP: Personas</vt:lpstr>
      <vt:lpstr>CEDP: Timeline</vt:lpstr>
      <vt:lpstr>Data in CoEDL</vt:lpstr>
      <vt:lpstr>CEDP v0.5  Architecture</vt:lpstr>
      <vt:lpstr>Data Flow &amp; Services in CEDP v0.5 </vt:lpstr>
      <vt:lpstr>Trust as a Service (TaaS) in CEDP v0.5</vt:lpstr>
      <vt:lpstr>Appendix</vt:lpstr>
      <vt:lpstr>DataWorks Integration in CEDP v0.5</vt:lpstr>
      <vt:lpstr>Cognition as a Service (CaaS) in CEDP v0.5</vt:lpstr>
      <vt:lpstr>CEDP – Data Consumer Personas</vt:lpstr>
      <vt:lpstr>CEDP: Features and Terminology</vt:lpstr>
      <vt:lpstr>User Experience</vt:lpstr>
      <vt:lpstr>CEDP support for Personas</vt:lpstr>
      <vt:lpstr>CEDP Timeline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Odenkirchen</dc:creator>
  <cp:lastModifiedBy>Grant Miller</cp:lastModifiedBy>
  <cp:revision>4382</cp:revision>
  <cp:lastPrinted>2016-11-08T19:54:59Z</cp:lastPrinted>
  <dcterms:created xsi:type="dcterms:W3CDTF">2006-08-16T00:00:00Z</dcterms:created>
  <dcterms:modified xsi:type="dcterms:W3CDTF">2017-02-10T17:02:05Z</dcterms:modified>
</cp:coreProperties>
</file>